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5" r:id="rId2"/>
    <p:sldMasterId id="2147483752" r:id="rId3"/>
    <p:sldMasterId id="2147483768" r:id="rId4"/>
  </p:sldMasterIdLst>
  <p:sldIdLst>
    <p:sldId id="256" r:id="rId5"/>
    <p:sldId id="266" r:id="rId6"/>
    <p:sldId id="257" r:id="rId7"/>
    <p:sldId id="294" r:id="rId8"/>
    <p:sldId id="275" r:id="rId9"/>
    <p:sldId id="451" r:id="rId10"/>
    <p:sldId id="319" r:id="rId11"/>
    <p:sldId id="345" r:id="rId12"/>
    <p:sldId id="259" r:id="rId13"/>
    <p:sldId id="428" r:id="rId14"/>
    <p:sldId id="441" r:id="rId15"/>
    <p:sldId id="457" r:id="rId16"/>
    <p:sldId id="427" r:id="rId17"/>
    <p:sldId id="447" r:id="rId18"/>
    <p:sldId id="454" r:id="rId19"/>
    <p:sldId id="456" r:id="rId20"/>
    <p:sldId id="367" r:id="rId21"/>
    <p:sldId id="453" r:id="rId22"/>
    <p:sldId id="458" r:id="rId23"/>
    <p:sldId id="295" r:id="rId24"/>
    <p:sldId id="288" r:id="rId25"/>
  </p:sldIdLst>
  <p:sldSz cx="6480175" cy="8388350"/>
  <p:notesSz cx="7010400" cy="9296400"/>
  <p:defaultTextStyle>
    <a:defPPr>
      <a:defRPr lang="es-CO"/>
    </a:defPPr>
    <a:lvl1pPr marL="0" algn="l" defTabSz="875355" rtl="0" eaLnBrk="1" latinLnBrk="0" hangingPunct="1">
      <a:defRPr sz="1723" kern="1200">
        <a:solidFill>
          <a:schemeClr val="tx1"/>
        </a:solidFill>
        <a:latin typeface="+mn-lt"/>
        <a:ea typeface="+mn-ea"/>
        <a:cs typeface="+mn-cs"/>
      </a:defRPr>
    </a:lvl1pPr>
    <a:lvl2pPr marL="437678" algn="l" defTabSz="875355" rtl="0" eaLnBrk="1" latinLnBrk="0" hangingPunct="1">
      <a:defRPr sz="1723" kern="1200">
        <a:solidFill>
          <a:schemeClr val="tx1"/>
        </a:solidFill>
        <a:latin typeface="+mn-lt"/>
        <a:ea typeface="+mn-ea"/>
        <a:cs typeface="+mn-cs"/>
      </a:defRPr>
    </a:lvl2pPr>
    <a:lvl3pPr marL="875355" algn="l" defTabSz="875355" rtl="0" eaLnBrk="1" latinLnBrk="0" hangingPunct="1">
      <a:defRPr sz="1723" kern="1200">
        <a:solidFill>
          <a:schemeClr val="tx1"/>
        </a:solidFill>
        <a:latin typeface="+mn-lt"/>
        <a:ea typeface="+mn-ea"/>
        <a:cs typeface="+mn-cs"/>
      </a:defRPr>
    </a:lvl3pPr>
    <a:lvl4pPr marL="1313033" algn="l" defTabSz="875355" rtl="0" eaLnBrk="1" latinLnBrk="0" hangingPunct="1">
      <a:defRPr sz="1723" kern="1200">
        <a:solidFill>
          <a:schemeClr val="tx1"/>
        </a:solidFill>
        <a:latin typeface="+mn-lt"/>
        <a:ea typeface="+mn-ea"/>
        <a:cs typeface="+mn-cs"/>
      </a:defRPr>
    </a:lvl4pPr>
    <a:lvl5pPr marL="1750710" algn="l" defTabSz="875355" rtl="0" eaLnBrk="1" latinLnBrk="0" hangingPunct="1">
      <a:defRPr sz="1723" kern="1200">
        <a:solidFill>
          <a:schemeClr val="tx1"/>
        </a:solidFill>
        <a:latin typeface="+mn-lt"/>
        <a:ea typeface="+mn-ea"/>
        <a:cs typeface="+mn-cs"/>
      </a:defRPr>
    </a:lvl5pPr>
    <a:lvl6pPr marL="2188388" algn="l" defTabSz="875355" rtl="0" eaLnBrk="1" latinLnBrk="0" hangingPunct="1">
      <a:defRPr sz="1723" kern="1200">
        <a:solidFill>
          <a:schemeClr val="tx1"/>
        </a:solidFill>
        <a:latin typeface="+mn-lt"/>
        <a:ea typeface="+mn-ea"/>
        <a:cs typeface="+mn-cs"/>
      </a:defRPr>
    </a:lvl6pPr>
    <a:lvl7pPr marL="2626065" algn="l" defTabSz="875355" rtl="0" eaLnBrk="1" latinLnBrk="0" hangingPunct="1">
      <a:defRPr sz="1723" kern="1200">
        <a:solidFill>
          <a:schemeClr val="tx1"/>
        </a:solidFill>
        <a:latin typeface="+mn-lt"/>
        <a:ea typeface="+mn-ea"/>
        <a:cs typeface="+mn-cs"/>
      </a:defRPr>
    </a:lvl7pPr>
    <a:lvl8pPr marL="3063743" algn="l" defTabSz="875355" rtl="0" eaLnBrk="1" latinLnBrk="0" hangingPunct="1">
      <a:defRPr sz="1723" kern="1200">
        <a:solidFill>
          <a:schemeClr val="tx1"/>
        </a:solidFill>
        <a:latin typeface="+mn-lt"/>
        <a:ea typeface="+mn-ea"/>
        <a:cs typeface="+mn-cs"/>
      </a:defRPr>
    </a:lvl8pPr>
    <a:lvl9pPr marL="3501420" algn="l" defTabSz="875355" rtl="0" eaLnBrk="1" latinLnBrk="0" hangingPunct="1">
      <a:defRPr sz="1723" kern="1200">
        <a:solidFill>
          <a:schemeClr val="tx1"/>
        </a:solidFill>
        <a:latin typeface="+mn-lt"/>
        <a:ea typeface="+mn-ea"/>
        <a:cs typeface="+mn-cs"/>
      </a:defRPr>
    </a:lvl9pPr>
  </p:defaultTextStyle>
  <p:extLst>
    <p:ext uri="{EFAFB233-063F-42B5-8137-9DF3F51BA10A}">
      <p15:sldGuideLst xmlns:p15="http://schemas.microsoft.com/office/powerpoint/2012/main">
        <p15:guide id="2" pos="2154" userDrawn="1">
          <p15:clr>
            <a:srgbClr val="A4A3A4"/>
          </p15:clr>
        </p15:guide>
        <p15:guide id="3" pos="284" userDrawn="1">
          <p15:clr>
            <a:srgbClr val="A4A3A4"/>
          </p15:clr>
        </p15:guide>
        <p15:guide id="4" orient="horz" pos="2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EFE"/>
    <a:srgbClr val="FE953C"/>
    <a:srgbClr val="FFA800"/>
    <a:srgbClr val="996600"/>
    <a:srgbClr val="AC290F"/>
    <a:srgbClr val="006EB6"/>
    <a:srgbClr val="007CE0"/>
    <a:srgbClr val="6FBFE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07" autoAdjust="0"/>
    <p:restoredTop sz="96274" autoAdjust="0"/>
  </p:normalViewPr>
  <p:slideViewPr>
    <p:cSldViewPr>
      <p:cViewPr varScale="1">
        <p:scale>
          <a:sx n="93" d="100"/>
          <a:sy n="93" d="100"/>
        </p:scale>
        <p:origin x="3444" y="78"/>
      </p:cViewPr>
      <p:guideLst>
        <p:guide pos="2154"/>
        <p:guide pos="284"/>
        <p:guide orient="horz" pos="26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twitter.com/IDEAMColombia" TargetMode="Externa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hyperlink" Target="http://www.facebook.com/ideam.instituto"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www.youtube.com/user/Instituto" TargetMode="External"/><Relationship Id="rId4" Type="http://schemas.openxmlformats.org/officeDocument/2006/relationships/image" Target="../media/image20.png"/><Relationship Id="rId9"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4.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968069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970662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173216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86522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197580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664929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5816769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Imagen con título">
    <p:spTree>
      <p:nvGrpSpPr>
        <p:cNvPr id="1" name=""/>
        <p:cNvGrpSpPr/>
        <p:nvPr/>
      </p:nvGrpSpPr>
      <p:grpSpPr>
        <a:xfrm>
          <a:off x="0" y="0"/>
          <a:ext cx="0" cy="0"/>
          <a:chOff x="0" y="0"/>
          <a:chExt cx="0" cy="0"/>
        </a:xfrm>
      </p:grpSpPr>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6930506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0151399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044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127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4546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9226612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5465784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5"/>
                </a:rPr>
                <a:t>MAPA DIARIO DE TEMPERATURA 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6"/>
                </a:rPr>
                <a:t>MAPA DIARIO DE TEMPERATURA 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7"/>
                </a:rPr>
                <a:t>INFORMACIÓN DIARIA DE PRECIPITACIÓN Y TEMPERATURA DE LOS 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8"/>
                </a:rPr>
                <a:t>MOSAICO MAPAS DE PRECIPITACIÓN 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833736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7007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3421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369859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25949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794526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05956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524994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711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sp>
        <p:nvSpPr>
          <p:cNvPr id="14" name="CuadroTexto 13"/>
          <p:cNvSpPr txBox="1"/>
          <p:nvPr userDrawn="1"/>
        </p:nvSpPr>
        <p:spPr>
          <a:xfrm>
            <a:off x="1035087" y="1539175"/>
            <a:ext cx="5085000" cy="3493264"/>
          </a:xfrm>
          <a:prstGeom prst="rect">
            <a:avLst/>
          </a:prstGeom>
          <a:noFill/>
        </p:spPr>
        <p:txBody>
          <a:bodyPr wrap="square" rtlCol="0">
            <a:spAutoFit/>
          </a:bodyPr>
          <a:lstStyle/>
          <a:p>
            <a:pPr algn="just"/>
            <a:r>
              <a:rPr lang="es-CO" sz="1100" b="1" dirty="0">
                <a:solidFill>
                  <a:srgbClr val="C00000"/>
                </a:solidFill>
                <a:latin typeface="Arial Narrow" panose="020B0606020202030204" pitchFamily="34" charset="0"/>
              </a:rPr>
              <a:t>ALERTA ROJA. PARA TOMAR </a:t>
            </a:r>
            <a:r>
              <a:rPr lang="es-CO" sz="1100" b="1" dirty="0" smtClean="0">
                <a:solidFill>
                  <a:srgbClr val="C00000"/>
                </a:solidFill>
                <a:latin typeface="Arial Narrow" panose="020B0606020202030204" pitchFamily="34" charset="0"/>
              </a:rPr>
              <a:t>ACCIÓN</a:t>
            </a:r>
            <a:r>
              <a:rPr lang="es-ES" sz="1100" dirty="0" smtClean="0">
                <a:solidFill>
                  <a:srgbClr val="C00000"/>
                </a:solidFill>
                <a:latin typeface="Arial Narrow" panose="020B0606020202030204" pitchFamily="34" charset="0"/>
              </a:rPr>
              <a:t> </a:t>
            </a:r>
            <a:r>
              <a:rPr lang="es-ES" sz="1100" dirty="0" smtClean="0">
                <a:solidFill>
                  <a:prstClr val="black"/>
                </a:solidFill>
                <a:latin typeface="Arial Narrow" panose="020B0606020202030204" pitchFamily="34" charset="0"/>
              </a:rPr>
              <a:t>Advierte al Sistema Nacional de Gestión del Riesgo de Desastres sobre el peligro de un </a:t>
            </a:r>
            <a:r>
              <a:rPr lang="es-ES" sz="1100" dirty="0">
                <a:solidFill>
                  <a:prstClr val="black"/>
                </a:solidFill>
                <a:latin typeface="Arial Narrow" panose="020B0606020202030204" pitchFamily="34" charset="0"/>
              </a:rPr>
              <a:t>fenómeno </a:t>
            </a:r>
            <a:r>
              <a:rPr lang="es-ES" sz="1100" dirty="0" smtClean="0">
                <a:solidFill>
                  <a:prstClr val="black"/>
                </a:solidFill>
                <a:latin typeface="Arial Narrow" panose="020B0606020202030204" pitchFamily="34" charset="0"/>
              </a:rPr>
              <a:t>y sus efectos adversos </a:t>
            </a:r>
            <a:r>
              <a:rPr lang="es-ES" sz="1100" dirty="0">
                <a:solidFill>
                  <a:prstClr val="black"/>
                </a:solidFill>
                <a:latin typeface="Arial Narrow" panose="020B0606020202030204" pitchFamily="34" charset="0"/>
              </a:rPr>
              <a:t>sobre la </a:t>
            </a:r>
            <a:r>
              <a:rPr lang="es-ES" sz="1100" dirty="0" smtClean="0">
                <a:solidFill>
                  <a:prstClr val="black"/>
                </a:solidFill>
                <a:latin typeface="Arial Narrow" panose="020B0606020202030204" pitchFamily="34" charset="0"/>
              </a:rPr>
              <a:t>población. </a:t>
            </a:r>
            <a:r>
              <a:rPr lang="es-ES" sz="1100" dirty="0">
                <a:solidFill>
                  <a:prstClr val="black"/>
                </a:solidFill>
                <a:latin typeface="Arial Narrow" panose="020B0606020202030204" pitchFamily="34" charset="0"/>
              </a:rPr>
              <a:t>Se emite una alerta sólo cuando la identificación de un evento extraordinario </a:t>
            </a:r>
            <a:r>
              <a:rPr lang="es-CO" sz="1100" dirty="0">
                <a:solidFill>
                  <a:prstClr val="black"/>
                </a:solidFill>
                <a:latin typeface="Arial Narrow" panose="020B0606020202030204" pitchFamily="34" charset="0"/>
              </a:rPr>
              <a:t>indique la </a:t>
            </a:r>
            <a:r>
              <a:rPr lang="es-CO" sz="1100" dirty="0" smtClean="0">
                <a:solidFill>
                  <a:prstClr val="black"/>
                </a:solidFill>
                <a:latin typeface="Arial Narrow" panose="020B0606020202030204" pitchFamily="34" charset="0"/>
              </a:rPr>
              <a:t>amenaza </a:t>
            </a:r>
            <a:r>
              <a:rPr lang="es-CO" sz="1100" dirty="0">
                <a:solidFill>
                  <a:prstClr val="black"/>
                </a:solidFill>
                <a:latin typeface="Arial Narrow" panose="020B0606020202030204" pitchFamily="34" charset="0"/>
              </a:rPr>
              <a:t>inminente </a:t>
            </a:r>
            <a:r>
              <a:rPr lang="es-CO" sz="1100" dirty="0" smtClean="0">
                <a:solidFill>
                  <a:prstClr val="black"/>
                </a:solidFill>
                <a:latin typeface="Arial Narrow" panose="020B0606020202030204" pitchFamily="34" charset="0"/>
              </a:rPr>
              <a:t>y cuando la gravedad del fenómeno requiera atención prioritaria de los comités departamentales y locales.</a:t>
            </a:r>
            <a:endParaRPr lang="es-CO" sz="1100" dirty="0">
              <a:solidFill>
                <a:prstClr val="black"/>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a:solidFill>
                <a:srgbClr val="ED7D31"/>
              </a:solidFill>
              <a:latin typeface="Arial Narrow" panose="020B0606020202030204" pitchFamily="34" charset="0"/>
            </a:endParaRPr>
          </a:p>
          <a:p>
            <a:pPr algn="just"/>
            <a:r>
              <a:rPr lang="es-ES" sz="1100" b="1" dirty="0">
                <a:solidFill>
                  <a:srgbClr val="ED7D31"/>
                </a:solidFill>
                <a:latin typeface="Arial Narrow" panose="020B0606020202030204" pitchFamily="34" charset="0"/>
              </a:rPr>
              <a:t>ALERTA NARANJA. PARA </a:t>
            </a:r>
            <a:r>
              <a:rPr lang="es-ES" sz="1100" b="1" dirty="0" smtClean="0">
                <a:solidFill>
                  <a:srgbClr val="ED7D31"/>
                </a:solidFill>
                <a:latin typeface="Arial Narrow" panose="020B0606020202030204" pitchFamily="34" charset="0"/>
              </a:rPr>
              <a:t>PREPARARSE </a:t>
            </a:r>
            <a:r>
              <a:rPr lang="es-ES" sz="1100" dirty="0" smtClean="0">
                <a:solidFill>
                  <a:prstClr val="black"/>
                </a:solidFill>
                <a:latin typeface="Arial Narrow" panose="020B0606020202030204" pitchFamily="34" charset="0"/>
              </a:rPr>
              <a:t>Indica </a:t>
            </a:r>
            <a:r>
              <a:rPr lang="es-ES" sz="1100" dirty="0">
                <a:solidFill>
                  <a:prstClr val="black"/>
                </a:solidFill>
                <a:latin typeface="Arial Narrow" panose="020B0606020202030204" pitchFamily="34" charset="0"/>
              </a:rPr>
              <a:t>la </a:t>
            </a:r>
            <a:r>
              <a:rPr lang="es-ES" sz="1100" dirty="0" smtClean="0">
                <a:solidFill>
                  <a:prstClr val="black"/>
                </a:solidFill>
                <a:latin typeface="Arial Narrow" panose="020B0606020202030204" pitchFamily="34" charset="0"/>
              </a:rPr>
              <a:t>amenaza </a:t>
            </a:r>
            <a:r>
              <a:rPr lang="es-ES" sz="1100" dirty="0">
                <a:solidFill>
                  <a:prstClr val="black"/>
                </a:solidFill>
                <a:latin typeface="Arial Narrow" panose="020B0606020202030204" pitchFamily="34" charset="0"/>
              </a:rPr>
              <a:t>de un fenómeno. No implica </a:t>
            </a:r>
            <a:r>
              <a:rPr lang="es-ES" sz="1100" dirty="0" smtClean="0">
                <a:solidFill>
                  <a:prstClr val="black"/>
                </a:solidFill>
                <a:latin typeface="Arial Narrow" panose="020B0606020202030204" pitchFamily="34" charset="0"/>
              </a:rPr>
              <a:t>riesgo inmediato por lo que </a:t>
            </a:r>
            <a:r>
              <a:rPr lang="es-ES" sz="1100" dirty="0">
                <a:solidFill>
                  <a:prstClr val="black"/>
                </a:solidFill>
                <a:latin typeface="Arial Narrow" panose="020B0606020202030204" pitchFamily="34" charset="0"/>
              </a:rPr>
              <a:t>es catalogado como un mensaje para informarse y prepararse. El aviso implica vigilancia continua ya que las condiciones son propicias para el desarrollo de un </a:t>
            </a:r>
            <a:r>
              <a:rPr lang="es-ES" sz="1100" dirty="0" smtClean="0">
                <a:solidFill>
                  <a:prstClr val="black"/>
                </a:solidFill>
                <a:latin typeface="Arial Narrow" panose="020B0606020202030204" pitchFamily="34" charset="0"/>
              </a:rPr>
              <a:t>suceso natural.</a:t>
            </a:r>
            <a:endParaRPr lang="es-CO" sz="1100" dirty="0" smtClean="0">
              <a:solidFill>
                <a:prstClr val="black"/>
              </a:solidFill>
              <a:latin typeface="Arial Narrow" panose="020B0606020202030204" pitchFamily="34" charset="0"/>
            </a:endParaRPr>
          </a:p>
          <a:p>
            <a:pPr algn="just"/>
            <a:endParaRPr lang="es-CO" sz="800" dirty="0" smtClean="0">
              <a:solidFill>
                <a:srgbClr val="FFC000"/>
              </a:solidFill>
              <a:latin typeface="Arial Narrow" panose="020B0606020202030204" pitchFamily="34" charset="0"/>
            </a:endParaRPr>
          </a:p>
          <a:p>
            <a:pPr algn="just"/>
            <a:r>
              <a:rPr lang="es-CO" sz="800" dirty="0">
                <a:solidFill>
                  <a:srgbClr val="FFC000"/>
                </a:solidFill>
                <a:latin typeface="Arial Narrow" panose="020B0606020202030204" pitchFamily="34" charset="0"/>
              </a:rPr>
              <a:t> </a:t>
            </a:r>
            <a:endParaRPr lang="es-CO" sz="800" dirty="0" smtClean="0">
              <a:solidFill>
                <a:srgbClr val="FFC000"/>
              </a:solidFill>
              <a:latin typeface="Arial Narrow" panose="020B0606020202030204" pitchFamily="34" charset="0"/>
            </a:endParaRPr>
          </a:p>
          <a:p>
            <a:pPr algn="just"/>
            <a:endParaRPr lang="es-CO" sz="800" dirty="0">
              <a:solidFill>
                <a:srgbClr val="FFC000"/>
              </a:solidFill>
              <a:latin typeface="Arial Narrow" panose="020B0606020202030204" pitchFamily="34" charset="0"/>
            </a:endParaRPr>
          </a:p>
          <a:p>
            <a:pPr algn="just"/>
            <a:r>
              <a:rPr lang="es-ES" sz="1100" b="1" dirty="0">
                <a:solidFill>
                  <a:srgbClr val="FFC000"/>
                </a:solidFill>
                <a:latin typeface="Arial Narrow" panose="020B0606020202030204" pitchFamily="34" charset="0"/>
              </a:rPr>
              <a:t>ALERTA AMARILLA. PARA INFORMARSE</a:t>
            </a:r>
            <a:r>
              <a:rPr lang="es-ES" sz="1100" dirty="0">
                <a:solidFill>
                  <a:srgbClr val="FFC000"/>
                </a:solidFill>
                <a:latin typeface="Arial Narrow" panose="020B0606020202030204" pitchFamily="34" charset="0"/>
              </a:rPr>
              <a:t> </a:t>
            </a:r>
            <a:r>
              <a:rPr lang="es-ES" sz="1100" dirty="0" smtClean="0">
                <a:solidFill>
                  <a:prstClr val="black"/>
                </a:solidFill>
                <a:latin typeface="Arial Narrow" panose="020B0606020202030204" pitchFamily="34" charset="0"/>
              </a:rPr>
              <a:t>Se emite cuando las condiciones hidrometeorológicas son favorables para la ocurrencia de un fenómeno</a:t>
            </a:r>
            <a:r>
              <a:rPr lang="es-ES" sz="1100" baseline="0" dirty="0" smtClean="0">
                <a:solidFill>
                  <a:prstClr val="black"/>
                </a:solidFill>
                <a:latin typeface="Arial Narrow" panose="020B0606020202030204" pitchFamily="34" charset="0"/>
              </a:rPr>
              <a:t> natural y pueden aumentar el riesgo según los pronósticos</a:t>
            </a:r>
            <a:r>
              <a:rPr lang="es-ES" sz="1100" dirty="0" smtClean="0">
                <a:solidFill>
                  <a:prstClr val="black"/>
                </a:solidFill>
                <a:latin typeface="Arial Narrow" panose="020B0606020202030204" pitchFamily="34" charset="0"/>
              </a:rPr>
              <a:t>. </a:t>
            </a:r>
            <a:r>
              <a:rPr lang="es-ES" sz="1100" dirty="0">
                <a:solidFill>
                  <a:prstClr val="black"/>
                </a:solidFill>
                <a:latin typeface="Arial Narrow" panose="020B0606020202030204" pitchFamily="34" charset="0"/>
              </a:rPr>
              <a:t>Por sus </a:t>
            </a:r>
            <a:r>
              <a:rPr lang="es-ES" sz="1100" dirty="0" smtClean="0">
                <a:solidFill>
                  <a:prstClr val="black"/>
                </a:solidFill>
                <a:latin typeface="Arial Narrow" panose="020B0606020202030204" pitchFamily="34" charset="0"/>
              </a:rPr>
              <a:t>características, este nivel está</a:t>
            </a:r>
            <a:r>
              <a:rPr lang="es-ES" sz="1100" baseline="0" dirty="0" smtClean="0">
                <a:solidFill>
                  <a:prstClr val="black"/>
                </a:solidFill>
                <a:latin typeface="Arial Narrow" panose="020B0606020202030204" pitchFamily="34" charset="0"/>
              </a:rPr>
              <a:t> encaminado </a:t>
            </a:r>
            <a:r>
              <a:rPr lang="es-ES" sz="1100" dirty="0" smtClean="0">
                <a:solidFill>
                  <a:prstClr val="black"/>
                </a:solidFill>
                <a:latin typeface="Arial Narrow" panose="020B0606020202030204" pitchFamily="34" charset="0"/>
              </a:rPr>
              <a:t>a informar. </a:t>
            </a:r>
            <a:endParaRPr lang="es-CO" sz="1100" dirty="0">
              <a:solidFill>
                <a:prstClr val="black"/>
              </a:solidFill>
              <a:latin typeface="Arial Narrow" panose="020B0606020202030204" pitchFamily="34" charset="0"/>
            </a:endParaRPr>
          </a:p>
          <a:p>
            <a:pPr algn="just"/>
            <a:r>
              <a:rPr lang="es-ES" sz="800" dirty="0">
                <a:solidFill>
                  <a:prstClr val="black"/>
                </a:solidFill>
                <a:latin typeface="Arial Narrow" panose="020B0606020202030204" pitchFamily="34" charset="0"/>
              </a:rPr>
              <a:t> </a:t>
            </a:r>
            <a:endParaRPr lang="es-CO" sz="800" dirty="0">
              <a:solidFill>
                <a:prstClr val="black"/>
              </a:solidFill>
              <a:latin typeface="Arial Narrow" panose="020B0606020202030204" pitchFamily="34" charset="0"/>
            </a:endParaRPr>
          </a:p>
          <a:p>
            <a:pPr algn="just"/>
            <a:r>
              <a:rPr lang="es-ES" sz="1100" b="1" dirty="0">
                <a:solidFill>
                  <a:srgbClr val="00B050"/>
                </a:solidFill>
                <a:latin typeface="Arial Narrow" panose="020B0606020202030204" pitchFamily="34" charset="0"/>
              </a:rPr>
              <a:t>CONDICIONES NORMALES </a:t>
            </a:r>
            <a:r>
              <a:rPr lang="es-ES" sz="1100" dirty="0">
                <a:solidFill>
                  <a:prstClr val="black"/>
                </a:solidFill>
                <a:latin typeface="Arial Narrow" panose="020B0606020202030204" pitchFamily="34" charset="0"/>
              </a:rPr>
              <a:t>Indica que no existe ninguna clase de alerta para la región o zona mencionada.</a:t>
            </a:r>
            <a:endParaRPr lang="es-CO" sz="1100" dirty="0">
              <a:solidFill>
                <a:prstClr val="black"/>
              </a:solidFill>
              <a:latin typeface="Arial Narrow" panose="020B0606020202030204" pitchFamily="34" charset="0"/>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4" name="Rectángulo 3"/>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47" y="1691575"/>
            <a:ext cx="907200" cy="1008646"/>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398" y="2852621"/>
            <a:ext cx="907200" cy="1008646"/>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723" y="3861267"/>
            <a:ext cx="905881" cy="1007180"/>
          </a:xfrm>
          <a:prstGeom prst="rect">
            <a:avLst/>
          </a:prstGeom>
        </p:spPr>
      </p:pic>
      <p:pic>
        <p:nvPicPr>
          <p:cNvPr id="10" name="Imagen 9">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75087" y="7794185"/>
            <a:ext cx="369396" cy="441826"/>
          </a:xfrm>
          <a:prstGeom prst="rect">
            <a:avLst/>
          </a:prstGeom>
        </p:spPr>
      </p:pic>
      <p:pic>
        <p:nvPicPr>
          <p:cNvPr id="11" name="Imagen 10">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97255" y="7794181"/>
            <a:ext cx="369396" cy="441826"/>
          </a:xfrm>
          <a:prstGeom prst="rect">
            <a:avLst/>
          </a:prstGeom>
        </p:spPr>
      </p:pic>
      <p:pic>
        <p:nvPicPr>
          <p:cNvPr id="12" name="Imagen 11">
            <a:hlinkClick r:id="rId10"/>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90087" y="7794175"/>
            <a:ext cx="369396" cy="441826"/>
          </a:xfrm>
          <a:prstGeom prst="rect">
            <a:avLst/>
          </a:prstGeom>
        </p:spPr>
      </p:pic>
      <p:graphicFrame>
        <p:nvGraphicFramePr>
          <p:cNvPr id="13" name="Tabla 12"/>
          <p:cNvGraphicFramePr>
            <a:graphicFrameLocks noGrp="1"/>
          </p:cNvGraphicFramePr>
          <p:nvPr userDrawn="1">
            <p:extLst/>
          </p:nvPr>
        </p:nvGraphicFramePr>
        <p:xfrm>
          <a:off x="225087" y="447241"/>
          <a:ext cx="6030001" cy="911934"/>
        </p:xfrm>
        <a:graphic>
          <a:graphicData uri="http://schemas.openxmlformats.org/drawingml/2006/table">
            <a:tbl>
              <a:tblPr firstRow="1" bandRow="1">
                <a:tableStyleId>{9D7B26C5-4107-4FEC-AEDC-1716B250A1EF}</a:tableStyleId>
              </a:tblPr>
              <a:tblGrid>
                <a:gridCol w="2148570">
                  <a:extLst>
                    <a:ext uri="{9D8B030D-6E8A-4147-A177-3AD203B41FA5}">
                      <a16:colId xmlns="" xmlns:a16="http://schemas.microsoft.com/office/drawing/2014/main" val="20000"/>
                    </a:ext>
                  </a:extLst>
                </a:gridCol>
                <a:gridCol w="2381648">
                  <a:extLst>
                    <a:ext uri="{9D8B030D-6E8A-4147-A177-3AD203B41FA5}">
                      <a16:colId xmlns="" xmlns:a16="http://schemas.microsoft.com/office/drawing/2014/main" val="20001"/>
                    </a:ext>
                  </a:extLst>
                </a:gridCol>
                <a:gridCol w="1499783">
                  <a:extLst>
                    <a:ext uri="{9D8B030D-6E8A-4147-A177-3AD203B41FA5}">
                      <a16:colId xmlns="" xmlns:a16="http://schemas.microsoft.com/office/drawing/2014/main" val="20002"/>
                    </a:ext>
                  </a:extLst>
                </a:gridCol>
              </a:tblGrid>
              <a:tr h="203364">
                <a:tc>
                  <a:txBody>
                    <a:bodyPr/>
                    <a:lstStyle/>
                    <a:p>
                      <a:pPr algn="l"/>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ºC</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grados Celsius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 sz="700" b="1" dirty="0" smtClean="0">
                          <a:solidFill>
                            <a:prstClr val="black"/>
                          </a:solidFill>
                          <a:latin typeface="Arial Narrow" panose="020B0606020202030204" pitchFamily="34" charset="0"/>
                        </a:rPr>
                        <a:t>mm: </a:t>
                      </a:r>
                      <a:r>
                        <a:rPr lang="es-ES" sz="700" b="0" dirty="0" smtClean="0">
                          <a:solidFill>
                            <a:prstClr val="black"/>
                          </a:solidFill>
                          <a:latin typeface="Arial Narrow" panose="020B0606020202030204" pitchFamily="34" charset="0"/>
                        </a:rPr>
                        <a:t>milímetros</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203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msnm: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sobre nivel del mar</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Km/h: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kilómetros por hora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HLC: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hora local colombiana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505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smtClean="0">
                          <a:ln>
                            <a:noFill/>
                          </a:ln>
                          <a:solidFill>
                            <a:prstClr val="black"/>
                          </a:solidFill>
                          <a:effectLst/>
                          <a:uLnTx/>
                          <a:uFillTx/>
                          <a:latin typeface="Arial Narrow" panose="020B0606020202030204" pitchFamily="34" charset="0"/>
                        </a:rPr>
                        <a:t>GOES: </a:t>
                      </a:r>
                      <a:r>
                        <a:rPr kumimoji="0" lang="en-US" sz="700" b="0" i="0" u="none" strike="noStrike" kern="1200" cap="none" spc="0" normalizeH="0" baseline="0" noProof="0" dirty="0" smtClean="0">
                          <a:ln>
                            <a:noFill/>
                          </a:ln>
                          <a:solidFill>
                            <a:prstClr val="black"/>
                          </a:solidFill>
                          <a:effectLst/>
                          <a:uLnTx/>
                          <a:uFillTx/>
                          <a:latin typeface="Arial Narrow" panose="020B0606020202030204" pitchFamily="34" charset="0"/>
                        </a:rPr>
                        <a:t>Geostationary Operational Environmental Satellites</a:t>
                      </a:r>
                      <a:r>
                        <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rPr>
                        <a:t> (Satélite Geoestacionario Operacional Ambiental).</a:t>
                      </a: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GOES–13</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es el designado GOES–Este, localizado en 75° W sobre el ecuador geográfico.</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PNN: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Parque Nacional Natural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SFF: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Santuario de Fauna y Flora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15" name="CuadroTexto 14"/>
          <p:cNvSpPr txBox="1"/>
          <p:nvPr userDrawn="1"/>
        </p:nvSpPr>
        <p:spPr>
          <a:xfrm>
            <a:off x="1187487" y="1691575"/>
            <a:ext cx="5085000" cy="3493264"/>
          </a:xfrm>
          <a:prstGeom prst="rect">
            <a:avLst/>
          </a:prstGeom>
          <a:noFill/>
        </p:spPr>
        <p:txBody>
          <a:bodyPr wrap="square" rtlCol="0">
            <a:spAutoFit/>
          </a:bodyPr>
          <a:lstStyle/>
          <a:p>
            <a:pPr algn="just"/>
            <a:r>
              <a:rPr lang="es-CO" sz="1100" b="1" dirty="0">
                <a:solidFill>
                  <a:srgbClr val="C00000"/>
                </a:solidFill>
                <a:latin typeface="Arial Narrow" panose="020B0606020202030204" pitchFamily="34" charset="0"/>
              </a:rPr>
              <a:t>ALERTA ROJA. PARA TOMAR </a:t>
            </a:r>
            <a:r>
              <a:rPr lang="es-CO" sz="1100" b="1" dirty="0" smtClean="0">
                <a:solidFill>
                  <a:srgbClr val="C00000"/>
                </a:solidFill>
                <a:latin typeface="Arial Narrow" panose="020B0606020202030204" pitchFamily="34" charset="0"/>
              </a:rPr>
              <a:t>ACCIÓN</a:t>
            </a:r>
            <a:r>
              <a:rPr lang="es-ES" sz="1100" dirty="0" smtClean="0">
                <a:solidFill>
                  <a:srgbClr val="C00000"/>
                </a:solidFill>
                <a:latin typeface="Arial Narrow" panose="020B0606020202030204" pitchFamily="34" charset="0"/>
              </a:rPr>
              <a:t> </a:t>
            </a:r>
            <a:r>
              <a:rPr lang="es-ES" sz="1100" dirty="0" smtClean="0">
                <a:solidFill>
                  <a:prstClr val="black"/>
                </a:solidFill>
                <a:latin typeface="Arial Narrow" panose="020B0606020202030204" pitchFamily="34" charset="0"/>
              </a:rPr>
              <a:t>Advierte al Sistema Nacional de Gestión del Riesgo de Desastres sobre el peligro de un </a:t>
            </a:r>
            <a:r>
              <a:rPr lang="es-ES" sz="1100" dirty="0">
                <a:solidFill>
                  <a:prstClr val="black"/>
                </a:solidFill>
                <a:latin typeface="Arial Narrow" panose="020B0606020202030204" pitchFamily="34" charset="0"/>
              </a:rPr>
              <a:t>fenómeno </a:t>
            </a:r>
            <a:r>
              <a:rPr lang="es-ES" sz="1100" dirty="0" smtClean="0">
                <a:solidFill>
                  <a:prstClr val="black"/>
                </a:solidFill>
                <a:latin typeface="Arial Narrow" panose="020B0606020202030204" pitchFamily="34" charset="0"/>
              </a:rPr>
              <a:t>y sus efectos adversos </a:t>
            </a:r>
            <a:r>
              <a:rPr lang="es-ES" sz="1100" dirty="0">
                <a:solidFill>
                  <a:prstClr val="black"/>
                </a:solidFill>
                <a:latin typeface="Arial Narrow" panose="020B0606020202030204" pitchFamily="34" charset="0"/>
              </a:rPr>
              <a:t>sobre la </a:t>
            </a:r>
            <a:r>
              <a:rPr lang="es-ES" sz="1100" dirty="0" smtClean="0">
                <a:solidFill>
                  <a:prstClr val="black"/>
                </a:solidFill>
                <a:latin typeface="Arial Narrow" panose="020B0606020202030204" pitchFamily="34" charset="0"/>
              </a:rPr>
              <a:t>población. </a:t>
            </a:r>
            <a:r>
              <a:rPr lang="es-ES" sz="1100" dirty="0">
                <a:solidFill>
                  <a:prstClr val="black"/>
                </a:solidFill>
                <a:latin typeface="Arial Narrow" panose="020B0606020202030204" pitchFamily="34" charset="0"/>
              </a:rPr>
              <a:t>Se emite una alerta sólo cuando la identificación de un evento extraordinario </a:t>
            </a:r>
            <a:r>
              <a:rPr lang="es-CO" sz="1100" dirty="0">
                <a:solidFill>
                  <a:prstClr val="black"/>
                </a:solidFill>
                <a:latin typeface="Arial Narrow" panose="020B0606020202030204" pitchFamily="34" charset="0"/>
              </a:rPr>
              <a:t>indique la </a:t>
            </a:r>
            <a:r>
              <a:rPr lang="es-CO" sz="1100" dirty="0" smtClean="0">
                <a:solidFill>
                  <a:prstClr val="black"/>
                </a:solidFill>
                <a:latin typeface="Arial Narrow" panose="020B0606020202030204" pitchFamily="34" charset="0"/>
              </a:rPr>
              <a:t>amenaza </a:t>
            </a:r>
            <a:r>
              <a:rPr lang="es-CO" sz="1100" dirty="0">
                <a:solidFill>
                  <a:prstClr val="black"/>
                </a:solidFill>
                <a:latin typeface="Arial Narrow" panose="020B0606020202030204" pitchFamily="34" charset="0"/>
              </a:rPr>
              <a:t>inminente </a:t>
            </a:r>
            <a:r>
              <a:rPr lang="es-CO" sz="1100" dirty="0" smtClean="0">
                <a:solidFill>
                  <a:prstClr val="black"/>
                </a:solidFill>
                <a:latin typeface="Arial Narrow" panose="020B0606020202030204" pitchFamily="34" charset="0"/>
              </a:rPr>
              <a:t>y cuando la gravedad del fenómeno requiera atención prioritaria de los comités departamentales y locales.</a:t>
            </a:r>
            <a:endParaRPr lang="es-CO" sz="1100" dirty="0">
              <a:solidFill>
                <a:prstClr val="black"/>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a:solidFill>
                <a:srgbClr val="ED7D31"/>
              </a:solidFill>
              <a:latin typeface="Arial Narrow" panose="020B0606020202030204" pitchFamily="34" charset="0"/>
            </a:endParaRPr>
          </a:p>
          <a:p>
            <a:pPr algn="just"/>
            <a:r>
              <a:rPr lang="es-ES" sz="1100" b="1" dirty="0">
                <a:solidFill>
                  <a:srgbClr val="ED7D31"/>
                </a:solidFill>
                <a:latin typeface="Arial Narrow" panose="020B0606020202030204" pitchFamily="34" charset="0"/>
              </a:rPr>
              <a:t>ALERTA NARANJA. PARA </a:t>
            </a:r>
            <a:r>
              <a:rPr lang="es-ES" sz="1100" b="1" dirty="0" smtClean="0">
                <a:solidFill>
                  <a:srgbClr val="ED7D31"/>
                </a:solidFill>
                <a:latin typeface="Arial Narrow" panose="020B0606020202030204" pitchFamily="34" charset="0"/>
              </a:rPr>
              <a:t>PREPARARSE </a:t>
            </a:r>
            <a:r>
              <a:rPr lang="es-ES" sz="1100" dirty="0" smtClean="0">
                <a:solidFill>
                  <a:prstClr val="black"/>
                </a:solidFill>
                <a:latin typeface="Arial Narrow" panose="020B0606020202030204" pitchFamily="34" charset="0"/>
              </a:rPr>
              <a:t>Indica </a:t>
            </a:r>
            <a:r>
              <a:rPr lang="es-ES" sz="1100" dirty="0">
                <a:solidFill>
                  <a:prstClr val="black"/>
                </a:solidFill>
                <a:latin typeface="Arial Narrow" panose="020B0606020202030204" pitchFamily="34" charset="0"/>
              </a:rPr>
              <a:t>la </a:t>
            </a:r>
            <a:r>
              <a:rPr lang="es-ES" sz="1100" dirty="0" smtClean="0">
                <a:solidFill>
                  <a:prstClr val="black"/>
                </a:solidFill>
                <a:latin typeface="Arial Narrow" panose="020B0606020202030204" pitchFamily="34" charset="0"/>
              </a:rPr>
              <a:t>amenaza </a:t>
            </a:r>
            <a:r>
              <a:rPr lang="es-ES" sz="1100" dirty="0">
                <a:solidFill>
                  <a:prstClr val="black"/>
                </a:solidFill>
                <a:latin typeface="Arial Narrow" panose="020B0606020202030204" pitchFamily="34" charset="0"/>
              </a:rPr>
              <a:t>de un fenómeno. No implica </a:t>
            </a:r>
            <a:r>
              <a:rPr lang="es-ES" sz="1100" dirty="0" smtClean="0">
                <a:solidFill>
                  <a:prstClr val="black"/>
                </a:solidFill>
                <a:latin typeface="Arial Narrow" panose="020B0606020202030204" pitchFamily="34" charset="0"/>
              </a:rPr>
              <a:t>riesgo inmediato por lo que </a:t>
            </a:r>
            <a:r>
              <a:rPr lang="es-ES" sz="1100" dirty="0">
                <a:solidFill>
                  <a:prstClr val="black"/>
                </a:solidFill>
                <a:latin typeface="Arial Narrow" panose="020B0606020202030204" pitchFamily="34" charset="0"/>
              </a:rPr>
              <a:t>es catalogado como un mensaje para informarse y prepararse. El aviso implica vigilancia continua ya que las condiciones son propicias para el desarrollo de un </a:t>
            </a:r>
            <a:r>
              <a:rPr lang="es-ES" sz="1100" dirty="0" smtClean="0">
                <a:solidFill>
                  <a:prstClr val="black"/>
                </a:solidFill>
                <a:latin typeface="Arial Narrow" panose="020B0606020202030204" pitchFamily="34" charset="0"/>
              </a:rPr>
              <a:t>suceso natural.</a:t>
            </a:r>
            <a:endParaRPr lang="es-CO" sz="1100" dirty="0" smtClean="0">
              <a:solidFill>
                <a:prstClr val="black"/>
              </a:solidFill>
              <a:latin typeface="Arial Narrow" panose="020B0606020202030204" pitchFamily="34" charset="0"/>
            </a:endParaRPr>
          </a:p>
          <a:p>
            <a:pPr algn="just"/>
            <a:endParaRPr lang="es-CO" sz="800" dirty="0" smtClean="0">
              <a:solidFill>
                <a:srgbClr val="FFC000"/>
              </a:solidFill>
              <a:latin typeface="Arial Narrow" panose="020B0606020202030204" pitchFamily="34" charset="0"/>
            </a:endParaRPr>
          </a:p>
          <a:p>
            <a:pPr algn="just"/>
            <a:r>
              <a:rPr lang="es-CO" sz="800" dirty="0">
                <a:solidFill>
                  <a:srgbClr val="FFC000"/>
                </a:solidFill>
                <a:latin typeface="Arial Narrow" panose="020B0606020202030204" pitchFamily="34" charset="0"/>
              </a:rPr>
              <a:t> </a:t>
            </a:r>
            <a:endParaRPr lang="es-CO" sz="800" dirty="0" smtClean="0">
              <a:solidFill>
                <a:srgbClr val="FFC000"/>
              </a:solidFill>
              <a:latin typeface="Arial Narrow" panose="020B0606020202030204" pitchFamily="34" charset="0"/>
            </a:endParaRPr>
          </a:p>
          <a:p>
            <a:pPr algn="just"/>
            <a:endParaRPr lang="es-CO" sz="800" dirty="0">
              <a:solidFill>
                <a:srgbClr val="FFC000"/>
              </a:solidFill>
              <a:latin typeface="Arial Narrow" panose="020B0606020202030204" pitchFamily="34" charset="0"/>
            </a:endParaRPr>
          </a:p>
          <a:p>
            <a:pPr algn="just"/>
            <a:r>
              <a:rPr lang="es-ES" sz="1100" b="1" dirty="0">
                <a:solidFill>
                  <a:srgbClr val="FFC000"/>
                </a:solidFill>
                <a:latin typeface="Arial Narrow" panose="020B0606020202030204" pitchFamily="34" charset="0"/>
              </a:rPr>
              <a:t>ALERTA AMARILLA. PARA INFORMARSE</a:t>
            </a:r>
            <a:r>
              <a:rPr lang="es-ES" sz="1100" dirty="0">
                <a:solidFill>
                  <a:srgbClr val="FFC000"/>
                </a:solidFill>
                <a:latin typeface="Arial Narrow" panose="020B0606020202030204" pitchFamily="34" charset="0"/>
              </a:rPr>
              <a:t> </a:t>
            </a:r>
            <a:r>
              <a:rPr lang="es-ES" sz="1100" dirty="0" smtClean="0">
                <a:solidFill>
                  <a:prstClr val="black"/>
                </a:solidFill>
                <a:latin typeface="Arial Narrow" panose="020B0606020202030204" pitchFamily="34" charset="0"/>
              </a:rPr>
              <a:t>Se emite cuando las condiciones hidrometeorológicas son favorables para la ocurrencia de un fenómeno</a:t>
            </a:r>
            <a:r>
              <a:rPr lang="es-ES" sz="1100" baseline="0" dirty="0" smtClean="0">
                <a:solidFill>
                  <a:prstClr val="black"/>
                </a:solidFill>
                <a:latin typeface="Arial Narrow" panose="020B0606020202030204" pitchFamily="34" charset="0"/>
              </a:rPr>
              <a:t> natural y pueden aumentar el riesgo según los pronósticos</a:t>
            </a:r>
            <a:r>
              <a:rPr lang="es-ES" sz="1100" dirty="0" smtClean="0">
                <a:solidFill>
                  <a:prstClr val="black"/>
                </a:solidFill>
                <a:latin typeface="Arial Narrow" panose="020B0606020202030204" pitchFamily="34" charset="0"/>
              </a:rPr>
              <a:t>. </a:t>
            </a:r>
            <a:r>
              <a:rPr lang="es-ES" sz="1100" dirty="0">
                <a:solidFill>
                  <a:prstClr val="black"/>
                </a:solidFill>
                <a:latin typeface="Arial Narrow" panose="020B0606020202030204" pitchFamily="34" charset="0"/>
              </a:rPr>
              <a:t>Por sus </a:t>
            </a:r>
            <a:r>
              <a:rPr lang="es-ES" sz="1100" dirty="0" smtClean="0">
                <a:solidFill>
                  <a:prstClr val="black"/>
                </a:solidFill>
                <a:latin typeface="Arial Narrow" panose="020B0606020202030204" pitchFamily="34" charset="0"/>
              </a:rPr>
              <a:t>características, este nivel está</a:t>
            </a:r>
            <a:r>
              <a:rPr lang="es-ES" sz="1100" baseline="0" dirty="0" smtClean="0">
                <a:solidFill>
                  <a:prstClr val="black"/>
                </a:solidFill>
                <a:latin typeface="Arial Narrow" panose="020B0606020202030204" pitchFamily="34" charset="0"/>
              </a:rPr>
              <a:t> encaminado </a:t>
            </a:r>
            <a:r>
              <a:rPr lang="es-ES" sz="1100" dirty="0" smtClean="0">
                <a:solidFill>
                  <a:prstClr val="black"/>
                </a:solidFill>
                <a:latin typeface="Arial Narrow" panose="020B0606020202030204" pitchFamily="34" charset="0"/>
              </a:rPr>
              <a:t>a informar. </a:t>
            </a:r>
            <a:endParaRPr lang="es-CO" sz="1100" dirty="0">
              <a:solidFill>
                <a:prstClr val="black"/>
              </a:solidFill>
              <a:latin typeface="Arial Narrow" panose="020B0606020202030204" pitchFamily="34" charset="0"/>
            </a:endParaRPr>
          </a:p>
          <a:p>
            <a:pPr algn="just"/>
            <a:r>
              <a:rPr lang="es-ES" sz="800" dirty="0">
                <a:solidFill>
                  <a:prstClr val="black"/>
                </a:solidFill>
                <a:latin typeface="Arial Narrow" panose="020B0606020202030204" pitchFamily="34" charset="0"/>
              </a:rPr>
              <a:t> </a:t>
            </a:r>
            <a:endParaRPr lang="es-CO" sz="800" dirty="0">
              <a:solidFill>
                <a:prstClr val="black"/>
              </a:solidFill>
              <a:latin typeface="Arial Narrow" panose="020B0606020202030204" pitchFamily="34" charset="0"/>
            </a:endParaRPr>
          </a:p>
          <a:p>
            <a:pPr algn="just"/>
            <a:r>
              <a:rPr lang="es-ES" sz="1100" b="1" dirty="0">
                <a:solidFill>
                  <a:srgbClr val="00B050"/>
                </a:solidFill>
                <a:latin typeface="Arial Narrow" panose="020B0606020202030204" pitchFamily="34" charset="0"/>
              </a:rPr>
              <a:t>CONDICIONES NORMALES </a:t>
            </a:r>
            <a:r>
              <a:rPr lang="es-ES" sz="1100" dirty="0">
                <a:solidFill>
                  <a:prstClr val="black"/>
                </a:solidFill>
                <a:latin typeface="Arial Narrow" panose="020B0606020202030204" pitchFamily="34" charset="0"/>
              </a:rPr>
              <a:t>Indica que no existe ninguna clase de alerta para la región o zona mencionada.</a:t>
            </a:r>
            <a:endParaRPr lang="es-CO" sz="11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3956240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4149351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00602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21" y="504175"/>
            <a:ext cx="2861504" cy="989999"/>
          </a:xfrm>
          <a:prstGeom prst="rect">
            <a:avLst/>
          </a:prstGeom>
        </p:spPr>
      </p:pic>
    </p:spTree>
    <p:extLst>
      <p:ext uri="{BB962C8B-B14F-4D97-AF65-F5344CB8AC3E}">
        <p14:creationId xmlns:p14="http://schemas.microsoft.com/office/powerpoint/2010/main" val="642670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04078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6898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8" name="Grupo 7"/>
          <p:cNvGrpSpPr/>
          <p:nvPr userDrawn="1"/>
        </p:nvGrpSpPr>
        <p:grpSpPr>
          <a:xfrm>
            <a:off x="-134912" y="6939175"/>
            <a:ext cx="6750000" cy="1451789"/>
            <a:chOff x="-2231026" y="6547824"/>
            <a:chExt cx="8971064" cy="1929495"/>
          </a:xfrm>
        </p:grpSpPr>
        <p:pic>
          <p:nvPicPr>
            <p:cNvPr id="9" name="Imagen 8"/>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b="18592"/>
            <a:stretch/>
          </p:blipFill>
          <p:spPr>
            <a:xfrm>
              <a:off x="-2231026" y="6547824"/>
              <a:ext cx="8971064" cy="1929495"/>
            </a:xfrm>
            <a:prstGeom prst="rect">
              <a:avLst/>
            </a:prstGeom>
            <a:effectLst>
              <a:glow>
                <a:schemeClr val="accent1"/>
              </a:glow>
            </a:effectLst>
          </p:spPr>
        </p:pic>
        <p:sp>
          <p:nvSpPr>
            <p:cNvPr id="10" name="CuadroTexto 9"/>
            <p:cNvSpPr txBox="1"/>
            <p:nvPr/>
          </p:nvSpPr>
          <p:spPr>
            <a:xfrm>
              <a:off x="-1513344" y="6801921"/>
              <a:ext cx="7478284" cy="463589"/>
            </a:xfrm>
            <a:prstGeom prst="rect">
              <a:avLst/>
            </a:prstGeom>
            <a:noFill/>
          </p:spPr>
          <p:txBody>
            <a:bodyPr wrap="square" rtlCol="0">
              <a:spAutoFit/>
            </a:bodyPr>
            <a:lstStyle/>
            <a:p>
              <a:pPr algn="ctr">
                <a:lnSpc>
                  <a:spcPts val="1958"/>
                </a:lnSpc>
              </a:pPr>
              <a:r>
                <a:rPr lang="es-CO" sz="1200" b="1" dirty="0">
                  <a:solidFill>
                    <a:srgbClr val="14314C"/>
                  </a:solidFill>
                  <a:latin typeface="ArialNarrow"/>
                </a:rPr>
                <a:t>ALERTAS VIGENTES E INFORMACIÓN ADICIONAL</a:t>
              </a:r>
            </a:p>
          </p:txBody>
        </p:sp>
      </p:grpSp>
      <p:sp>
        <p:nvSpPr>
          <p:cNvPr id="11" name="CuadroTexto 10"/>
          <p:cNvSpPr txBox="1"/>
          <p:nvPr userDrawn="1"/>
        </p:nvSpPr>
        <p:spPr>
          <a:xfrm>
            <a:off x="225087" y="7410621"/>
            <a:ext cx="6075000" cy="338554"/>
          </a:xfrm>
          <a:prstGeom prst="rect">
            <a:avLst/>
          </a:prstGeom>
          <a:noFill/>
        </p:spPr>
        <p:txBody>
          <a:bodyPr wrap="square" rtlCol="0">
            <a:spAutoFit/>
          </a:bodyPr>
          <a:lstStyle/>
          <a:p>
            <a:r>
              <a:rPr lang="es-CO" sz="80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r>
              <a:rPr lang="es-CO" sz="800" dirty="0" smtClean="0">
                <a:solidFill>
                  <a:prstClr val="black"/>
                </a:solidFill>
                <a:latin typeface="Arial Narrow" panose="020B0606020202030204" pitchFamily="34" charset="0"/>
              </a:rPr>
              <a:t>:</a:t>
            </a:r>
            <a:endParaRPr lang="es-CO" sz="800" dirty="0">
              <a:solidFill>
                <a:prstClr val="black"/>
              </a:solidFill>
              <a:latin typeface="Arial Narrow" panose="020B0606020202030204" pitchFamily="34" charset="0"/>
            </a:endParaRPr>
          </a:p>
        </p:txBody>
      </p:sp>
      <p:sp>
        <p:nvSpPr>
          <p:cNvPr id="12" name="CuadroTexto 11"/>
          <p:cNvSpPr txBox="1"/>
          <p:nvPr userDrawn="1"/>
        </p:nvSpPr>
        <p:spPr>
          <a:xfrm>
            <a:off x="360087" y="7749400"/>
            <a:ext cx="5850000" cy="584775"/>
          </a:xfrm>
          <a:prstGeom prst="rect">
            <a:avLst/>
          </a:prstGeom>
          <a:noFill/>
        </p:spPr>
        <p:txBody>
          <a:bodyPr wrap="square" rtlCol="0">
            <a:spAutoFit/>
          </a:bodyPr>
          <a:lstStyle/>
          <a:p>
            <a:pPr marL="152618" indent="-152618">
              <a:buFont typeface="Wingdings" panose="05000000000000000000" pitchFamily="2" charset="2"/>
              <a:buChar char="§"/>
            </a:pPr>
            <a:r>
              <a:rPr lang="es-CO" sz="800" dirty="0" smtClean="0">
                <a:solidFill>
                  <a:prstClr val="black"/>
                </a:solidFill>
                <a:latin typeface="Arial Narrow" panose="020B0606020202030204" pitchFamily="34" charset="0"/>
                <a:hlinkClick r:id="rId5"/>
              </a:rPr>
              <a:t>MAPA </a:t>
            </a:r>
            <a:r>
              <a:rPr lang="es-CO" sz="800" dirty="0">
                <a:solidFill>
                  <a:prstClr val="black"/>
                </a:solidFill>
                <a:latin typeface="Arial Narrow" panose="020B0606020202030204" pitchFamily="34" charset="0"/>
                <a:hlinkClick r:id="rId5"/>
              </a:rPr>
              <a:t>DIARIO DE TEMPERATURA MÁXIMA.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6"/>
              </a:rPr>
              <a:t>MAPA DIARIO DE TEMPERATURA MÍNIMA.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7"/>
              </a:rPr>
              <a:t>INFORMACIÓN DIARIA DE PRECIPITACIÓN Y TEMPERATURA DE LOS PRINCIPALES AEROPUERTOS DEL PAÍS.</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8"/>
              </a:rPr>
              <a:t>MOSAICO MAPAS DE PRECIPITACIÓN DIARIA EN MILÍMETROS.</a:t>
            </a:r>
            <a:endParaRPr lang="es-CO" sz="800" dirty="0">
              <a:solidFill>
                <a:prstClr val="black"/>
              </a:solidFill>
              <a:latin typeface="Arial Narrow" panose="020B0606020202030204" pitchFamily="34" charset="0"/>
            </a:endParaRPr>
          </a:p>
        </p:txBody>
      </p:sp>
      <p:sp>
        <p:nvSpPr>
          <p:cNvPr id="13" name="Rectángulo 12"/>
          <p:cNvSpPr/>
          <p:nvPr userDrawn="1"/>
        </p:nvSpPr>
        <p:spPr>
          <a:xfrm>
            <a:off x="135087" y="5994175"/>
            <a:ext cx="3015000" cy="630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1195626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324186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048591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062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9303692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64543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83086334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2813631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4135028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872759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18535789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7976815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906229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600628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874072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7342356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893208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5"/>
                </a:rPr>
                <a:t>MAPA DIARIO DE TEMPERATURA 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6"/>
                </a:rPr>
                <a:t>MAPA DIARIO DE TEMPERATURA 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7"/>
                </a:rPr>
                <a:t>INFORMACIÓN DIARIA DE PRECIPITACIÓN Y TEMPERATURA DE LOS 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8"/>
                </a:rPr>
                <a:t>MOSAICO MAPAS DE PRECIPITACIÓN 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357180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38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3797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01657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5782017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4907459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141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8127865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78340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latin typeface="Arial Narrow" panose="020B0606020202030204" pitchFamily="34" charset="0"/>
                </a:rPr>
                <a:t> </a:t>
              </a:r>
            </a:p>
            <a:p>
              <a:pPr marL="152618" indent="-152618">
                <a:buFont typeface="Wingdings" panose="05000000000000000000" pitchFamily="2" charset="2"/>
                <a:buChar char="§"/>
              </a:pPr>
              <a:r>
                <a:rPr lang="es-CO" sz="890" dirty="0">
                  <a:latin typeface="Arial Narrow" panose="020B0606020202030204" pitchFamily="34" charset="0"/>
                  <a:hlinkClick r:id="rId5"/>
                </a:rPr>
                <a:t>MAPA DIARIO DE TEMPERATURA MÁXIMA.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6"/>
                </a:rPr>
                <a:t>MAPA DIARIO DE TEMPERATURA MÍNIMA.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7"/>
                </a:rPr>
                <a:t>INFORMACIÓN DIARIA DE PRECIPITACIÓN Y TEMPERATURA DE LOS PRINCIPALES AEROPUERTOS DEL PAÍS.</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8"/>
                </a:rPr>
                <a:t>MOSAICO MAPAS DE PRECIPITACIÓN DIARIA EN MILÍMETROS.</a:t>
              </a:r>
              <a:endParaRPr lang="es-CO" sz="890" dirty="0">
                <a:latin typeface="Arial Narrow" panose="020B0606020202030204" pitchFamily="34" charset="0"/>
              </a:endParaRPr>
            </a:p>
          </p:txBody>
        </p:sp>
      </p:grpSp>
    </p:spTree>
    <p:extLst>
      <p:ext uri="{BB962C8B-B14F-4D97-AF65-F5344CB8AC3E}">
        <p14:creationId xmlns:p14="http://schemas.microsoft.com/office/powerpoint/2010/main" val="29479455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2350651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8036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1600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490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73545033"/>
      </p:ext>
    </p:extLst>
  </p:cSld>
  <p:clrMap bg1="lt1" tx1="dk1" bg2="lt2" tx2="dk2" accent1="accent1" accent2="accent2" accent3="accent3" accent4="accent4" accent5="accent5" accent6="accent6" hlink="hlink" folHlink="folHlink"/>
  <p:sldLayoutIdLst>
    <p:sldLayoutId id="2147483727" r:id="rId1"/>
    <p:sldLayoutId id="2147483715" r:id="rId2"/>
    <p:sldLayoutId id="2147483728" r:id="rId3"/>
    <p:sldLayoutId id="2147483716" r:id="rId4"/>
    <p:sldLayoutId id="2147483733" r:id="rId5"/>
    <p:sldLayoutId id="2147483717" r:id="rId6"/>
    <p:sldLayoutId id="2147483718" r:id="rId7"/>
    <p:sldLayoutId id="2147483731" r:id="rId8"/>
    <p:sldLayoutId id="2147483719" r:id="rId9"/>
    <p:sldLayoutId id="2147483720" r:id="rId10"/>
    <p:sldLayoutId id="2147483732" r:id="rId11"/>
    <p:sldLayoutId id="2147483729" r:id="rId12"/>
    <p:sldLayoutId id="2147483726" r:id="rId13"/>
    <p:sldLayoutId id="2147483734" r:id="rId14"/>
    <p:sldLayoutId id="2147483751" r:id="rId15"/>
    <p:sldLayoutId id="2147483784" r:id="rId16"/>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2040749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50" r:id="rId14"/>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3733328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3805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alertas@ideam.gov.co" TargetMode="External"/><Relationship Id="rId2" Type="http://schemas.openxmlformats.org/officeDocument/2006/relationships/hyperlink" Target="mailto:servicio@ideam.gov.co"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ido.xm.com.co/ido/SitePages/hidrologia.aspx?q=reserva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36968" y="504175"/>
            <a:ext cx="853119" cy="571823"/>
          </a:xfrm>
          <a:prstGeom prst="rect">
            <a:avLst/>
          </a:prstGeom>
          <a:noFill/>
        </p:spPr>
        <p:txBody>
          <a:bodyPr wrap="none" rtlCol="0">
            <a:spAutoFit/>
          </a:bodyPr>
          <a:lstStyle/>
          <a:p>
            <a:pPr algn="r"/>
            <a:r>
              <a:rPr lang="es-CO" sz="3116" b="1" dirty="0" smtClean="0">
                <a:solidFill>
                  <a:schemeClr val="bg1"/>
                </a:solidFill>
                <a:latin typeface="Arial" panose="020B0604020202020204" pitchFamily="34" charset="0"/>
                <a:cs typeface="Arial" panose="020B0604020202020204" pitchFamily="34" charset="0"/>
              </a:rPr>
              <a:t>360</a:t>
            </a:r>
            <a:endParaRPr lang="es-CO" sz="3116" b="1"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2475087" y="2594957"/>
            <a:ext cx="4005088" cy="261610"/>
          </a:xfrm>
          <a:prstGeom prst="rect">
            <a:avLst/>
          </a:prstGeom>
          <a:noFill/>
        </p:spPr>
        <p:txBody>
          <a:bodyPr wrap="square" rtlCol="0">
            <a:spAutoFit/>
          </a:bodyPr>
          <a:lstStyle/>
          <a:p>
            <a:pPr algn="ctr"/>
            <a:r>
              <a:rPr lang="es-CO" sz="1050" dirty="0" smtClean="0">
                <a:latin typeface="Arial Narrow" panose="020B0606020202030204" pitchFamily="34" charset="0"/>
                <a:cs typeface="Arial" panose="020B0604020202020204" pitchFamily="34" charset="0"/>
              </a:rPr>
              <a:t>Canal Infrarrojo, GOES-16   </a:t>
            </a:r>
            <a:r>
              <a:rPr lang="es-CO" sz="1050" b="1" dirty="0" smtClean="0">
                <a:latin typeface="Arial Narrow" panose="020B0606020202030204" pitchFamily="34" charset="0"/>
                <a:cs typeface="Arial" panose="020B0604020202020204" pitchFamily="34" charset="0"/>
              </a:rPr>
              <a:t>|</a:t>
            </a:r>
            <a:r>
              <a:rPr lang="es-CO" sz="1050" dirty="0" smtClean="0">
                <a:latin typeface="Arial Narrow" panose="020B0606020202030204" pitchFamily="34" charset="0"/>
                <a:cs typeface="Arial" panose="020B0604020202020204" pitchFamily="34" charset="0"/>
              </a:rPr>
              <a:t>   26 de diciembre de 2017   </a:t>
            </a:r>
            <a:r>
              <a:rPr lang="es-CO" sz="1050" b="1" dirty="0" smtClean="0">
                <a:latin typeface="Arial Narrow" panose="020B0606020202030204" pitchFamily="34" charset="0"/>
                <a:cs typeface="Arial" panose="020B0604020202020204" pitchFamily="34" charset="0"/>
              </a:rPr>
              <a:t>|  </a:t>
            </a:r>
            <a:r>
              <a:rPr lang="es-CO" sz="1050" dirty="0" smtClean="0">
                <a:latin typeface="Arial Narrow" panose="020B0606020202030204" pitchFamily="34" charset="0"/>
                <a:cs typeface="Arial" panose="020B0604020202020204" pitchFamily="34" charset="0"/>
              </a:rPr>
              <a:t> </a:t>
            </a:r>
            <a:r>
              <a:rPr lang="es-CO" sz="1050" dirty="0">
                <a:latin typeface="Arial Narrow" panose="020B0606020202030204" pitchFamily="34" charset="0"/>
                <a:cs typeface="Arial" panose="020B0604020202020204" pitchFamily="34" charset="0"/>
              </a:rPr>
              <a:t>Hora </a:t>
            </a:r>
            <a:r>
              <a:rPr lang="es-CO" sz="1050" dirty="0" smtClean="0">
                <a:latin typeface="Arial Narrow" panose="020B0606020202030204" pitchFamily="34" charset="0"/>
                <a:cs typeface="Arial" panose="020B0604020202020204" pitchFamily="34" charset="0"/>
              </a:rPr>
              <a:t>11:30 a. </a:t>
            </a:r>
            <a:r>
              <a:rPr lang="es-CO" sz="1100" dirty="0" smtClean="0">
                <a:latin typeface="Arial Narrow" panose="020B0606020202030204" pitchFamily="34" charset="0"/>
                <a:cs typeface="Arial" panose="020B0604020202020204" pitchFamily="34" charset="0"/>
              </a:rPr>
              <a:t>m.</a:t>
            </a:r>
            <a:endParaRPr lang="es-CO" sz="1100" dirty="0">
              <a:latin typeface="Arial Narrow" panose="020B0606020202030204" pitchFamily="34" charset="0"/>
              <a:cs typeface="Arial" panose="020B0604020202020204" pitchFamily="34" charset="0"/>
            </a:endParaRPr>
          </a:p>
        </p:txBody>
      </p:sp>
      <p:sp>
        <p:nvSpPr>
          <p:cNvPr id="13" name="CuadroTexto 12"/>
          <p:cNvSpPr txBox="1"/>
          <p:nvPr/>
        </p:nvSpPr>
        <p:spPr>
          <a:xfrm>
            <a:off x="460845" y="956143"/>
            <a:ext cx="1686516" cy="1323439"/>
          </a:xfrm>
          <a:prstGeom prst="rect">
            <a:avLst/>
          </a:prstGeom>
          <a:noFill/>
        </p:spPr>
        <p:txBody>
          <a:bodyPr wrap="square" rtlCol="0">
            <a:spAutoFit/>
          </a:bodyPr>
          <a:lstStyle/>
          <a:p>
            <a:pPr algn="ctr"/>
            <a:r>
              <a:rPr lang="es-CO" sz="1000" dirty="0">
                <a:solidFill>
                  <a:schemeClr val="bg1"/>
                </a:solidFill>
                <a:latin typeface="Arial Narrow" panose="020B0606020202030204" pitchFamily="34" charset="0"/>
                <a:cs typeface="Arial" panose="020B0604020202020204" pitchFamily="34" charset="0"/>
              </a:rPr>
              <a:t>El </a:t>
            </a:r>
            <a:r>
              <a:rPr lang="es-CO" sz="1000" b="1" dirty="0">
                <a:solidFill>
                  <a:schemeClr val="bg1"/>
                </a:solidFill>
                <a:latin typeface="Arial Narrow" panose="020B0606020202030204" pitchFamily="34" charset="0"/>
                <a:cs typeface="Arial" panose="020B0604020202020204" pitchFamily="34" charset="0"/>
              </a:rPr>
              <a:t>IDEAM</a:t>
            </a:r>
            <a:r>
              <a:rPr lang="es-CO" sz="1000" dirty="0">
                <a:solidFill>
                  <a:schemeClr val="bg1"/>
                </a:solidFill>
                <a:latin typeface="Arial Narrow" panose="020B0606020202030204" pitchFamily="34" charset="0"/>
                <a:cs typeface="Arial" panose="020B0604020202020204" pitchFamily="34" charset="0"/>
              </a:rPr>
              <a:t> comunica al Sistema Nacional de Gestión del Riesgo (</a:t>
            </a:r>
            <a:r>
              <a:rPr lang="es-CO" sz="1000" b="1" dirty="0">
                <a:solidFill>
                  <a:schemeClr val="bg1"/>
                </a:solidFill>
                <a:latin typeface="Arial Narrow" panose="020B0606020202030204" pitchFamily="34" charset="0"/>
                <a:cs typeface="Arial" panose="020B0604020202020204" pitchFamily="34" charset="0"/>
              </a:rPr>
              <a:t>SNGR</a:t>
            </a:r>
            <a:r>
              <a:rPr lang="es-CO" sz="1000" dirty="0">
                <a:solidFill>
                  <a:schemeClr val="bg1"/>
                </a:solidFill>
                <a:latin typeface="Arial Narrow" panose="020B0606020202030204" pitchFamily="34" charset="0"/>
                <a:cs typeface="Arial" panose="020B0604020202020204" pitchFamily="34" charset="0"/>
              </a:rPr>
              <a:t>) y al Sistema Nacional Ambiental (</a:t>
            </a:r>
            <a:r>
              <a:rPr lang="es-CO" sz="1000" b="1" dirty="0">
                <a:solidFill>
                  <a:schemeClr val="bg1"/>
                </a:solidFill>
                <a:latin typeface="Arial Narrow" panose="020B0606020202030204" pitchFamily="34" charset="0"/>
                <a:cs typeface="Arial" panose="020B0604020202020204" pitchFamily="34" charset="0"/>
              </a:rPr>
              <a:t>SINA</a:t>
            </a:r>
            <a:r>
              <a:rPr lang="es-CO" sz="1000" dirty="0" smtClean="0">
                <a:solidFill>
                  <a:schemeClr val="bg1"/>
                </a:solidFill>
                <a:latin typeface="Arial Narrow" panose="020B0606020202030204" pitchFamily="34" charset="0"/>
                <a:cs typeface="Arial" panose="020B0604020202020204" pitchFamily="34" charset="0"/>
              </a:rPr>
              <a:t>).</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a:solidFill>
                  <a:schemeClr val="bg1"/>
                </a:solidFill>
                <a:latin typeface="Arial Narrow" panose="020B0606020202030204" pitchFamily="34" charset="0"/>
                <a:cs typeface="Arial" panose="020B0604020202020204" pitchFamily="34" charset="0"/>
              </a:rPr>
              <a:t>Bogotá D. C</a:t>
            </a:r>
            <a:r>
              <a:rPr lang="es-CO" sz="1000" dirty="0" smtClean="0">
                <a:solidFill>
                  <a:schemeClr val="bg1"/>
                </a:solidFill>
                <a:latin typeface="Arial Narrow" panose="020B0606020202030204" pitchFamily="34" charset="0"/>
                <a:cs typeface="Arial" panose="020B0604020202020204" pitchFamily="34" charset="0"/>
              </a:rPr>
              <a:t>.,  martes 26 de diciembre de 2017.</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a:solidFill>
                  <a:schemeClr val="bg1"/>
                </a:solidFill>
                <a:latin typeface="Arial Narrow" panose="020B0606020202030204" pitchFamily="34" charset="0"/>
                <a:cs typeface="Arial" panose="020B0604020202020204" pitchFamily="34" charset="0"/>
              </a:rPr>
              <a:t>Hora de actualización</a:t>
            </a:r>
          </a:p>
          <a:p>
            <a:pPr algn="ctr"/>
            <a:r>
              <a:rPr lang="es-CO" sz="1000" dirty="0">
                <a:solidFill>
                  <a:schemeClr val="bg1"/>
                </a:solidFill>
                <a:latin typeface="Arial Narrow" panose="020B0606020202030204" pitchFamily="34" charset="0"/>
                <a:cs typeface="Arial" panose="020B0604020202020204" pitchFamily="34" charset="0"/>
              </a:rPr>
              <a:t>12:20 p. m.</a:t>
            </a:r>
          </a:p>
        </p:txBody>
      </p:sp>
      <p:sp>
        <p:nvSpPr>
          <p:cNvPr id="4" name="Rectángulo 3"/>
          <p:cNvSpPr/>
          <p:nvPr/>
        </p:nvSpPr>
        <p:spPr>
          <a:xfrm>
            <a:off x="190311" y="3834175"/>
            <a:ext cx="2284776" cy="2073966"/>
          </a:xfrm>
          <a:prstGeom prst="rect">
            <a:avLst/>
          </a:prstGeom>
        </p:spPr>
        <p:txBody>
          <a:bodyPr wrap="square">
            <a:spAutoFit/>
          </a:bodyPr>
          <a:lstStyle/>
          <a:p>
            <a:pPr algn="just">
              <a:lnSpc>
                <a:spcPct val="107000"/>
              </a:lnSpc>
              <a:spcAft>
                <a:spcPts val="800"/>
              </a:spcAft>
            </a:pPr>
            <a:r>
              <a:rPr lang="es-CO" sz="1150" dirty="0">
                <a:latin typeface="Arial Narrow" panose="020B0606020202030204" pitchFamily="34" charset="0"/>
                <a:ea typeface="Calibri" panose="020F0502020204030204" pitchFamily="34" charset="0"/>
                <a:cs typeface="Times New Roman" panose="02020603050405020304" pitchFamily="18" charset="0"/>
              </a:rPr>
              <a:t>A lo largo del territorio nacional se ha observado abundante nubosidad y lluvias ligeras en el sur y centro de la región Andina, sectores del centro de la Pacífica y oriente de la Amazónica. </a:t>
            </a:r>
            <a:endParaRPr lang="es-CO" sz="1150" dirty="0" smtClean="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150" dirty="0" smtClean="0">
                <a:latin typeface="Arial Narrow" panose="020B0606020202030204" pitchFamily="34" charset="0"/>
                <a:ea typeface="Calibri" panose="020F0502020204030204" pitchFamily="34" charset="0"/>
                <a:cs typeface="Times New Roman" panose="02020603050405020304" pitchFamily="18" charset="0"/>
              </a:rPr>
              <a:t>Las </a:t>
            </a:r>
            <a:r>
              <a:rPr lang="es-CO" sz="1150" dirty="0">
                <a:latin typeface="Arial Narrow" panose="020B0606020202030204" pitchFamily="34" charset="0"/>
                <a:ea typeface="Calibri" panose="020F0502020204030204" pitchFamily="34" charset="0"/>
                <a:cs typeface="Times New Roman" panose="02020603050405020304" pitchFamily="18" charset="0"/>
              </a:rPr>
              <a:t>lluvias más importantes para el día de hoy se registrarán en la región Pacífica, oriente y occidente de la región Amazónica, y centro y sur de la región Andina. </a:t>
            </a:r>
            <a:r>
              <a:rPr lang="es-CO" sz="1150" dirty="0" smtClean="0">
                <a:latin typeface="Arial Narrow" panose="020B0606020202030204" pitchFamily="34" charset="0"/>
                <a:ea typeface="Calibri" panose="020F0502020204030204" pitchFamily="34" charset="0"/>
                <a:cs typeface="Times New Roman" panose="02020603050405020304" pitchFamily="18" charset="0"/>
              </a:rPr>
              <a:t> </a:t>
            </a: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087" y="2856642"/>
            <a:ext cx="3790593" cy="4127534"/>
          </a:xfrm>
          <a:prstGeom prst="rect">
            <a:avLst/>
          </a:prstGeom>
        </p:spPr>
      </p:pic>
    </p:spTree>
    <p:extLst>
      <p:ext uri="{BB962C8B-B14F-4D97-AF65-F5344CB8AC3E}">
        <p14:creationId xmlns:p14="http://schemas.microsoft.com/office/powerpoint/2010/main" val="178322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9"/>
          <p:cNvGraphicFramePr>
            <a:graphicFrameLocks noGrp="1"/>
          </p:cNvGraphicFramePr>
          <p:nvPr>
            <p:extLst>
              <p:ext uri="{D42A27DB-BD31-4B8C-83A1-F6EECF244321}">
                <p14:modId xmlns:p14="http://schemas.microsoft.com/office/powerpoint/2010/main" val="3889731500"/>
              </p:ext>
            </p:extLst>
          </p:nvPr>
        </p:nvGraphicFramePr>
        <p:xfrm>
          <a:off x="431775" y="1684459"/>
          <a:ext cx="5672241" cy="3157098"/>
        </p:xfrm>
        <a:graphic>
          <a:graphicData uri="http://schemas.openxmlformats.org/drawingml/2006/table">
            <a:tbl>
              <a:tblPr/>
              <a:tblGrid>
                <a:gridCol w="844368">
                  <a:extLst>
                    <a:ext uri="{9D8B030D-6E8A-4147-A177-3AD203B41FA5}">
                      <a16:colId xmlns:a16="http://schemas.microsoft.com/office/drawing/2014/main" xmlns="" val="20000"/>
                    </a:ext>
                  </a:extLst>
                </a:gridCol>
                <a:gridCol w="4827873">
                  <a:extLst>
                    <a:ext uri="{9D8B030D-6E8A-4147-A177-3AD203B41FA5}">
                      <a16:colId xmlns:a16="http://schemas.microsoft.com/office/drawing/2014/main" xmlns="" val="20001"/>
                    </a:ext>
                  </a:extLst>
                </a:gridCol>
              </a:tblGrid>
              <a:tr h="232401">
                <a:tc gridSpan="2">
                  <a:txBody>
                    <a:body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13" marR="91413" marT="35963" marB="35963">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xmlns="" val="10000"/>
                  </a:ext>
                </a:extLst>
              </a:tr>
              <a:tr h="195157">
                <a:tc rowSpan="2">
                  <a:txBody>
                    <a:bodyPr/>
                    <a:lstStyle/>
                    <a:p>
                      <a:pPr algn="ctr"/>
                      <a:r>
                        <a:rPr lang="es-CO" sz="1100" b="1" spc="0" baseline="0" dirty="0" smtClean="0">
                          <a:solidFill>
                            <a:schemeClr val="tx1"/>
                          </a:solidFill>
                          <a:effectLst/>
                          <a:latin typeface="Arial Narrow" pitchFamily="34" charset="0"/>
                        </a:rPr>
                        <a:t>ALERTA NARANJA</a:t>
                      </a:r>
                      <a:endParaRPr lang="es-CO" sz="1100" b="1" spc="0" baseline="0" dirty="0">
                        <a:solidFill>
                          <a:schemeClr val="tx1"/>
                        </a:solidFill>
                        <a:effectLst/>
                        <a:latin typeface="Arial Narrow" pitchFamily="34" charset="0"/>
                      </a:endParaRPr>
                    </a:p>
                  </a:txBody>
                  <a:tcPr marL="91413" marR="91413" marT="35963" marB="3596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E953C"/>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1148234">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mn-ea"/>
                          <a:cs typeface="+mn-cs"/>
                        </a:rPr>
                        <a:t>NIVELES ALTOS EN LA CUENCA MEDIA Y BAJA DEL RÍO ATRATO.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u="none" strike="noStrike" kern="1200" baseline="0" dirty="0" smtClean="0">
                          <a:solidFill>
                            <a:schemeClr val="tx1"/>
                          </a:solidFill>
                          <a:effectLst/>
                          <a:latin typeface="Arial Narrow" pitchFamily="34" charset="0"/>
                          <a:ea typeface="PMingLiU"/>
                          <a:cs typeface="Times New Roman"/>
                        </a:rPr>
                        <a:t>Debido al tránsito de la onda de crecida del río Atrato y al registro de lluvias en la región, se previene a la ciudadanía en general de las riberas y zonas bajas de los municipios de Medio Atrato (Beté), Bojayá, Carmen de Atrato (Curbaradó) y Riosucio (especial atención para éste municipio en sectores bajos, tanto rurales como urbanos) en el departamento del Chocó,  e igualmente en Vigía del Fuerte (Antioquia)  que pueden registrar crecientes súbitas; se prevé que ésta situación se mantenga durante los próximos días. El nivel de alarma también se extiende para varios afluentes al río Atrato, tales como los ríos Murindó, Jadegá, Chajeradó, Murrí y Riosucio, entre otros. </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baseline="0" dirty="0" smtClean="0">
                        <a:solidFill>
                          <a:schemeClr val="tx1"/>
                        </a:solidFill>
                        <a:effectLst/>
                        <a:latin typeface="Arial Narrow" pitchFamily="34" charset="0"/>
                        <a:ea typeface="PMingLiU"/>
                        <a:cs typeface="Times New Roman"/>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latin typeface="Arial Narrow" pitchFamily="34" charset="0"/>
                          <a:ea typeface="+mn-ea"/>
                          <a:cs typeface="+mn-cs"/>
                        </a:rPr>
                        <a:t>DESBORDAMIENTO DEL RÍO MURINDÓ.</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itchFamily="34" charset="0"/>
                          <a:ea typeface="PMingLiU" pitchFamily="18" charset="-120"/>
                          <a:cs typeface="+mn-cs"/>
                        </a:rPr>
                        <a:t>El río Murindó sigue presentando niveles altos en el municipio de Murindó (Antioquia). Se mantiene la alerta, debido a los pronóstico de lluvias y las condiciones de saturación actual de la cuenca. El IDEAM recomienda a las autoridades de Gestión del Riesgo y a la población en general asentada en las riberas de este río y sus afluentes estar atentos al comportamiento de los niveles.</a:t>
                      </a: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84768667"/>
              </p:ext>
            </p:extLst>
          </p:nvPr>
        </p:nvGraphicFramePr>
        <p:xfrm>
          <a:off x="431776" y="5154343"/>
          <a:ext cx="5688632" cy="2954832"/>
        </p:xfrm>
        <a:graphic>
          <a:graphicData uri="http://schemas.openxmlformats.org/drawingml/2006/table">
            <a:tbl>
              <a:tblPr/>
              <a:tblGrid>
                <a:gridCol w="859909">
                  <a:extLst>
                    <a:ext uri="{9D8B030D-6E8A-4147-A177-3AD203B41FA5}">
                      <a16:colId xmlns:a16="http://schemas.microsoft.com/office/drawing/2014/main" xmlns="" val="20000"/>
                    </a:ext>
                  </a:extLst>
                </a:gridCol>
                <a:gridCol w="4828723">
                  <a:extLst>
                    <a:ext uri="{9D8B030D-6E8A-4147-A177-3AD203B41FA5}">
                      <a16:colId xmlns:a16="http://schemas.microsoft.com/office/drawing/2014/main" xmlns="" val="20001"/>
                    </a:ext>
                  </a:extLst>
                </a:gridCol>
              </a:tblGrid>
              <a:tr h="256410">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400" b="1" kern="1200" dirty="0" smtClean="0">
                          <a:solidFill>
                            <a:srgbClr val="00446B"/>
                          </a:solidFill>
                          <a:latin typeface="Arial Narrow" panose="020B0606020202030204" pitchFamily="34" charset="0"/>
                          <a:ea typeface="+mn-ea"/>
                          <a:cs typeface="+mn-cs"/>
                        </a:rPr>
                        <a:t>REGIÓN CARIBE</a:t>
                      </a:r>
                      <a:endParaRPr lang="es-CO" sz="1400" b="1" kern="1200" dirty="0">
                        <a:solidFill>
                          <a:srgbClr val="00446B"/>
                        </a:solidFill>
                        <a:latin typeface="Arial Narrow" panose="020B0606020202030204" pitchFamily="34" charset="0"/>
                        <a:ea typeface="+mn-ea"/>
                        <a:cs typeface="+mn-cs"/>
                      </a:endParaRPr>
                    </a:p>
                  </a:txBody>
                  <a:tcPr marL="116344" marR="116344" marT="30192" marB="3019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63452">
                <a:tc rowSpan="2">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ALERTA AMARILLA</a:t>
                      </a:r>
                      <a:endParaRPr lang="es-CO" sz="1100" b="1" kern="1200" dirty="0">
                        <a:solidFill>
                          <a:schemeClr val="tx1"/>
                        </a:solidFill>
                        <a:effectLst/>
                        <a:latin typeface="Arial Narrow" panose="020B0606020202030204" pitchFamily="34" charset="0"/>
                        <a:ea typeface="+mn-ea"/>
                        <a:cs typeface="+mn-cs"/>
                      </a:endParaRPr>
                    </a:p>
                  </a:txBody>
                  <a:tcPr marL="116344" marR="116344" marT="30192" marB="3019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endParaRPr lang="es-CO" sz="1050" b="1" dirty="0">
                        <a:latin typeface="Arial Narrow" panose="020B0606020202030204" pitchFamily="34" charset="0"/>
                      </a:endParaRPr>
                    </a:p>
                  </a:txBody>
                  <a:tcPr marL="116344" marR="116344" marT="30192" marB="3019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0448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latin typeface="Arial Narrow" pitchFamily="34" charset="0"/>
                          <a:ea typeface="+mn-ea"/>
                          <a:cs typeface="+mn-cs"/>
                        </a:rPr>
                        <a:t>NIVELES ALTOS DEL RÍO MAGDALENA</a:t>
                      </a:r>
                      <a:r>
                        <a:rPr lang="es-CO" sz="1050" b="1" u="none" strike="noStrike" kern="1200" baseline="0" dirty="0" smtClean="0">
                          <a:solidFill>
                            <a:schemeClr val="tx1"/>
                          </a:solidFill>
                          <a:latin typeface="Arial Narrow" pitchFamily="34" charset="0"/>
                          <a:ea typeface="+mn-ea"/>
                          <a:cs typeface="+mn-cs"/>
                        </a:rPr>
                        <a:t> </a:t>
                      </a:r>
                      <a:r>
                        <a:rPr lang="es-CO" sz="1050" b="1" u="none" strike="noStrike" kern="1200" dirty="0" smtClean="0">
                          <a:solidFill>
                            <a:schemeClr val="tx1"/>
                          </a:solidFill>
                          <a:latin typeface="Arial Narrow" pitchFamily="34" charset="0"/>
                          <a:ea typeface="+mn-ea"/>
                          <a:cs typeface="+mn-cs"/>
                        </a:rPr>
                        <a:t>EN SU CUENCA </a:t>
                      </a:r>
                      <a:r>
                        <a:rPr lang="es-CO" sz="1050" b="1" u="none" strike="noStrike" kern="1200" baseline="0" dirty="0" smtClean="0">
                          <a:solidFill>
                            <a:schemeClr val="tx1"/>
                          </a:solidFill>
                          <a:latin typeface="Arial Narrow" pitchFamily="34" charset="0"/>
                          <a:ea typeface="+mn-ea"/>
                          <a:cs typeface="+mn-cs"/>
                        </a:rPr>
                        <a:t>BAJA</a:t>
                      </a:r>
                      <a:r>
                        <a:rPr lang="es-CO" sz="1050" b="1" u="none" strike="noStrike" kern="1200" dirty="0" smtClean="0">
                          <a:solidFill>
                            <a:schemeClr val="tx1"/>
                          </a:solidFill>
                          <a:latin typeface="Arial Narrow" pitchFamily="34" charset="0"/>
                          <a:ea typeface="+mn-ea"/>
                          <a:cs typeface="+mn-cs"/>
                        </a:rPr>
                        <a:t>.</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latin typeface="Arial Narrow" panose="020B0606020202030204" pitchFamily="34" charset="0"/>
                          <a:ea typeface="PMingLiU" pitchFamily="18" charset="-120"/>
                          <a:cs typeface="+mn-cs"/>
                        </a:rPr>
                        <a:t>Los niveles registrados a la altura del municipio de El Banco (Magdalena) presentan niveles con tendencia al descenso; el IDEAM mantiene éste nivel de alerta debido a que se registran tránsito de onda de crecida por varios de afluentes. Se destaca que ésta condición hidrológica no ha generado ninguna afectación.</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baseline="0" dirty="0" smtClean="0">
                        <a:solidFill>
                          <a:schemeClr val="tx1"/>
                        </a:solidFill>
                        <a:effectLst/>
                        <a:latin typeface="Arial Narrow" pitchFamily="34" charset="0"/>
                        <a:ea typeface="PMingLiU" pitchFamily="18" charset="-120"/>
                        <a:cs typeface="+mn-cs"/>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mn-ea"/>
                          <a:cs typeface="+mn-cs"/>
                        </a:rPr>
                        <a:t>NIVELES ALTOS EN LA CUENCA ALTA DEL RÍO  ATRATO.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u="none" strike="noStrike" dirty="0" smtClean="0">
                          <a:latin typeface="Arial Narrow" panose="020B0606020202030204" pitchFamily="34" charset="0"/>
                          <a:ea typeface="PMingLiU" pitchFamily="18" charset="-120"/>
                        </a:rPr>
                        <a:t>Continúan las lluvias en la cuenca alta del río Atrato por lo cual se registran incrementos moderados de los niveles.</a:t>
                      </a:r>
                      <a:r>
                        <a:rPr lang="es-CO" sz="1050" u="none" strike="noStrike" baseline="0" dirty="0" smtClean="0">
                          <a:latin typeface="Arial Narrow" panose="020B0606020202030204" pitchFamily="34" charset="0"/>
                          <a:ea typeface="PMingLiU" pitchFamily="18" charset="-120"/>
                        </a:rPr>
                        <a:t> </a:t>
                      </a:r>
                      <a:r>
                        <a:rPr lang="es-CO" sz="1050" u="none" strike="noStrike" dirty="0" smtClean="0">
                          <a:latin typeface="Arial Narrow" panose="020B0606020202030204" pitchFamily="34" charset="0"/>
                          <a:ea typeface="PMingLiU" pitchFamily="18" charset="-120"/>
                        </a:rPr>
                        <a:t>Varios afluentes, también presentan tendencia al ascenso, entre ellos el rio  Andágueda (en inmediaciones de Bagadó, Chocó), e igualmente</a:t>
                      </a:r>
                      <a:r>
                        <a:rPr lang="es-CO" sz="1050" u="none" strike="noStrike" baseline="0" dirty="0" smtClean="0">
                          <a:latin typeface="Arial Narrow" panose="020B0606020202030204" pitchFamily="34" charset="0"/>
                          <a:ea typeface="PMingLiU" pitchFamily="18" charset="-120"/>
                        </a:rPr>
                        <a:t> los ríos Quito y Cabí.</a:t>
                      </a:r>
                      <a:r>
                        <a:rPr lang="es-CO" sz="1050" u="none" strike="noStrike" dirty="0" smtClean="0">
                          <a:latin typeface="Arial Narrow" panose="020B0606020202030204" pitchFamily="34" charset="0"/>
                          <a:ea typeface="PMingLiU" pitchFamily="18" charset="-120"/>
                        </a:rPr>
                        <a:t> Adicionalmente el pronostico del tiempo para las próximas horas con probabilidad de lluvias sobre sectores de la cuenca alta. El  IDEAM recomienda</a:t>
                      </a:r>
                      <a:r>
                        <a:rPr lang="es-CO" sz="1050" u="none" strike="noStrike" baseline="0" dirty="0" smtClean="0">
                          <a:latin typeface="Arial Narrow" panose="020B0606020202030204" pitchFamily="34" charset="0"/>
                          <a:ea typeface="PMingLiU" pitchFamily="18" charset="-120"/>
                        </a:rPr>
                        <a:t> </a:t>
                      </a:r>
                      <a:r>
                        <a:rPr lang="es-CO" sz="1050" u="none" strike="noStrike" dirty="0" smtClean="0">
                          <a:latin typeface="Arial Narrow" panose="020B0606020202030204" pitchFamily="34" charset="0"/>
                          <a:ea typeface="PMingLiU" pitchFamily="18" charset="-120"/>
                        </a:rPr>
                        <a:t>a la comunidad en general y  a  los  Comités  Locales  de  Gestión  del  Riesgo,  permanecer  atentos   al   comportamiento   de   los   niveles   tanto   del   cauce  principal  del  Atrato  como  de  sus  afluentes,  en  la  parte  alta  especialmente</a:t>
                      </a:r>
                      <a:endParaRPr lang="es-CO" sz="1050" u="none" strike="noStrike" kern="1200" baseline="0" dirty="0" smtClean="0">
                        <a:solidFill>
                          <a:schemeClr val="tx1"/>
                        </a:solidFill>
                        <a:effectLst/>
                        <a:latin typeface="Arial Narrow" pitchFamily="34" charset="0"/>
                        <a:ea typeface="PMingLiU"/>
                        <a:cs typeface="Times New Roman"/>
                      </a:endParaRPr>
                    </a:p>
                  </a:txBody>
                  <a:tcPr marL="116344" marR="116344" marT="30192" marB="3019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7591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9"/>
          <p:cNvGraphicFramePr>
            <a:graphicFrameLocks noGrp="1"/>
          </p:cNvGraphicFramePr>
          <p:nvPr>
            <p:extLst>
              <p:ext uri="{D42A27DB-BD31-4B8C-83A1-F6EECF244321}">
                <p14:modId xmlns:p14="http://schemas.microsoft.com/office/powerpoint/2010/main" val="203881298"/>
              </p:ext>
            </p:extLst>
          </p:nvPr>
        </p:nvGraphicFramePr>
        <p:xfrm>
          <a:off x="333163" y="1629175"/>
          <a:ext cx="5688632" cy="4117218"/>
        </p:xfrm>
        <a:graphic>
          <a:graphicData uri="http://schemas.openxmlformats.org/drawingml/2006/table">
            <a:tbl>
              <a:tblPr/>
              <a:tblGrid>
                <a:gridCol w="832908">
                  <a:extLst>
                    <a:ext uri="{9D8B030D-6E8A-4147-A177-3AD203B41FA5}">
                      <a16:colId xmlns:a16="http://schemas.microsoft.com/office/drawing/2014/main" xmlns="" val="20000"/>
                    </a:ext>
                  </a:extLst>
                </a:gridCol>
                <a:gridCol w="4855724">
                  <a:extLst>
                    <a:ext uri="{9D8B030D-6E8A-4147-A177-3AD203B41FA5}">
                      <a16:colId xmlns:a16="http://schemas.microsoft.com/office/drawing/2014/main" xmlns="" val="20001"/>
                    </a:ext>
                  </a:extLst>
                </a:gridCol>
              </a:tblGrid>
              <a:tr h="229328">
                <a:tc gridSpan="2">
                  <a:txBody>
                    <a:bodyPr/>
                    <a:lstStyle/>
                    <a:p>
                      <a:pPr algn="ctr"/>
                      <a:r>
                        <a:rPr lang="es-CO" sz="1400" b="1" dirty="0" smtClean="0">
                          <a:solidFill>
                            <a:srgbClr val="00446B"/>
                          </a:solidFill>
                          <a:latin typeface="Arial Narrow" pitchFamily="34" charset="0"/>
                        </a:rPr>
                        <a:t>REGIÓN PACÍFICO</a:t>
                      </a:r>
                      <a:endParaRPr lang="es-CO" sz="1400" b="1" dirty="0">
                        <a:solidFill>
                          <a:srgbClr val="00446B"/>
                        </a:solidFill>
                        <a:latin typeface="Arial Narrow" pitchFamily="34" charset="0"/>
                      </a:endParaRPr>
                    </a:p>
                  </a:txBody>
                  <a:tcPr marL="91413" marR="91413" marT="35963" marB="35963">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xmlns="" val="10000"/>
                  </a:ext>
                </a:extLst>
              </a:tr>
              <a:tr h="192576">
                <a:tc rowSpan="2">
                  <a:txBody>
                    <a:bodyPr/>
                    <a:lstStyle/>
                    <a:p>
                      <a:pPr algn="ctr"/>
                      <a:r>
                        <a:rPr lang="es-CO" sz="1100" b="1" spc="0" baseline="0" dirty="0" smtClean="0">
                          <a:solidFill>
                            <a:schemeClr val="tx1"/>
                          </a:solidFill>
                          <a:effectLst/>
                          <a:latin typeface="Arial Narrow" pitchFamily="34" charset="0"/>
                        </a:rPr>
                        <a:t>ALERTA AMARILLA</a:t>
                      </a:r>
                      <a:endParaRPr lang="es-CO" sz="1100" b="1" kern="1200" spc="0" baseline="0" dirty="0">
                        <a:solidFill>
                          <a:schemeClr val="tx1"/>
                        </a:solidFill>
                        <a:effectLst/>
                        <a:latin typeface="Arial Narrow" pitchFamily="34" charset="0"/>
                        <a:ea typeface="+mn-ea"/>
                        <a:cs typeface="+mn-cs"/>
                      </a:endParaRPr>
                    </a:p>
                  </a:txBody>
                  <a:tcPr marL="91413" marR="91413" marT="35963" marB="3596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1018256">
                <a:tc vMerge="1">
                  <a:txBody>
                    <a:bodyPr/>
                    <a:lstStyle/>
                    <a:p>
                      <a:endParaRPr lang="es-CO"/>
                    </a:p>
                  </a:txBody>
                  <a:tcPr/>
                </a:tc>
                <a:tc>
                  <a:txBody>
                    <a:bodyPr/>
                    <a:lstStyle/>
                    <a:p>
                      <a:pPr algn="just"/>
                      <a:r>
                        <a:rPr lang="es-CO" sz="1050" b="1" u="none" strike="noStrike" kern="1200" dirty="0" smtClean="0">
                          <a:solidFill>
                            <a:schemeClr val="tx1"/>
                          </a:solidFill>
                          <a:effectLst/>
                          <a:latin typeface="Arial Narrow" panose="020B0606020202030204" pitchFamily="34" charset="0"/>
                          <a:ea typeface="+mn-ea"/>
                          <a:cs typeface="+mn-cs"/>
                        </a:rPr>
                        <a:t>CRECIENTES SÚBITAS EN RÍO BAUDÓ Y</a:t>
                      </a:r>
                      <a:r>
                        <a:rPr lang="es-CO" sz="1050" b="1" u="none" strike="noStrike" kern="1200" baseline="0" dirty="0" smtClean="0">
                          <a:solidFill>
                            <a:schemeClr val="tx1"/>
                          </a:solidFill>
                          <a:effectLst/>
                          <a:latin typeface="Arial Narrow" panose="020B0606020202030204" pitchFamily="34" charset="0"/>
                          <a:ea typeface="+mn-ea"/>
                          <a:cs typeface="+mn-cs"/>
                        </a:rPr>
                        <a:t> OTROS RÍOS DIRECTOS AL PACÍFICO</a:t>
                      </a:r>
                      <a:r>
                        <a:rPr lang="es-CO" sz="1050" b="1" u="none" strike="noStrike" kern="1200" dirty="0" smtClean="0">
                          <a:solidFill>
                            <a:schemeClr val="tx1"/>
                          </a:solidFill>
                          <a:effectLst/>
                          <a:latin typeface="Arial Narrow" panose="020B0606020202030204" pitchFamily="34" charset="0"/>
                          <a:ea typeface="+mn-ea"/>
                          <a:cs typeface="+mn-cs"/>
                        </a:rPr>
                        <a:t> (DEPARTAMENTO DEL CHOCÓ). </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anose="020B0606020202030204" pitchFamily="34" charset="0"/>
                          <a:ea typeface="+mn-ea"/>
                          <a:cs typeface="+mn-cs"/>
                        </a:rPr>
                        <a:t>Continúa la probabilidad de ocurrencia de lluvias en la zona, por tanto, se mantiene la alerta. Se recomienda a la población en general continuar atentos al comportamiento de los niveles de los afluentes como el río Jella y la quebrada Chocolatal, en inmediaciones de Bahía Solano (Chocó), entre otros. El IDEAM de igual forma extiende la recomendación a  la UNGRD y demás organismos de socorro de estar  atentos al seguimiento del comportamiento de los niveles en estos cauces.</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baseline="0" dirty="0" smtClean="0">
                        <a:solidFill>
                          <a:schemeClr val="tx1"/>
                        </a:solidFill>
                        <a:effectLst/>
                        <a:latin typeface="Arial Narrow" panose="020B0606020202030204" pitchFamily="34" charset="0"/>
                        <a:ea typeface="+mn-ea"/>
                        <a:cs typeface="+mn-cs"/>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mn-ea"/>
                          <a:cs typeface="+mn-cs"/>
                        </a:rPr>
                        <a:t>PROBABILIDAD DE CRECIENTES SÚBITAS</a:t>
                      </a:r>
                      <a:r>
                        <a:rPr lang="es-CO" sz="1050" b="1" u="none" strike="noStrike" kern="1200" baseline="0" dirty="0" smtClean="0">
                          <a:solidFill>
                            <a:schemeClr val="tx1"/>
                          </a:solidFill>
                          <a:effectLst/>
                          <a:latin typeface="Arial Narrow" panose="020B0606020202030204" pitchFamily="34" charset="0"/>
                          <a:ea typeface="+mn-ea"/>
                          <a:cs typeface="+mn-cs"/>
                        </a:rPr>
                        <a:t> EN LA CUENCA DEL</a:t>
                      </a:r>
                      <a:r>
                        <a:rPr lang="es-CO" sz="1050" b="1" u="none" strike="noStrike" kern="1200" dirty="0" smtClean="0">
                          <a:solidFill>
                            <a:schemeClr val="tx1"/>
                          </a:solidFill>
                          <a:effectLst/>
                          <a:latin typeface="Arial Narrow" panose="020B0606020202030204" pitchFamily="34" charset="0"/>
                          <a:ea typeface="+mn-ea"/>
                          <a:cs typeface="+mn-cs"/>
                        </a:rPr>
                        <a:t> RÍO</a:t>
                      </a:r>
                      <a:r>
                        <a:rPr lang="es-CO" sz="1050" b="1" u="none" strike="noStrike" kern="1200" baseline="0" dirty="0" smtClean="0">
                          <a:solidFill>
                            <a:schemeClr val="tx1"/>
                          </a:solidFill>
                          <a:effectLst/>
                          <a:latin typeface="Arial Narrow" panose="020B0606020202030204" pitchFamily="34" charset="0"/>
                          <a:ea typeface="+mn-ea"/>
                          <a:cs typeface="+mn-cs"/>
                        </a:rPr>
                        <a:t> </a:t>
                      </a:r>
                      <a:r>
                        <a:rPr lang="es-CO" sz="1050" b="1" u="none" strike="noStrike" kern="1200" dirty="0" smtClean="0">
                          <a:solidFill>
                            <a:schemeClr val="tx1"/>
                          </a:solidFill>
                          <a:effectLst/>
                          <a:latin typeface="Arial Narrow" panose="020B0606020202030204" pitchFamily="34" charset="0"/>
                          <a:ea typeface="+mn-ea"/>
                          <a:cs typeface="+mn-cs"/>
                        </a:rPr>
                        <a:t>MICAY. </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anose="020B0606020202030204" pitchFamily="34" charset="0"/>
                          <a:ea typeface="+mn-ea"/>
                          <a:cs typeface="+mn-cs"/>
                        </a:rPr>
                        <a:t>Persisten las lluvias tanto en el litoral Pacífico central (Departamento del Cauca) como en estribaciones de la cordillera; por ésta situación se mantiene la tendencia moderada de ascenso de los niveles del río Micay en toda la cuenca hidrográfica, especialmente a lo largo de su recorrido desde Argelia (Cauca) incluyendo también los municipios de El Tambo y López de Micay. Se destaca que el río Micay como sus principales afluentes, entre los cuales se destacan las corrientes fluviales de Huisitó, Mechengue, Agua clara y Topé dentro del municipio de El Tambo, y, Chuare, Jolí y Siguí dentro del municipio de López de Micay, también presentan niveles altos; igual condición se tiene para quebradas Murciélago, Guayabal, Iguana, Cabecitas y Santa Bárbara. Los pronósticos indican probabilidad de lluvias, por tanto, se recomienda a la población en general estar atentos al comportamiento de los niveles del río Micay ante cualquier cambio súbito en los niveles de estos, e igualmente ante la posibilidad de ocurrencia de represamientos que podrían generar avalanchas de material de arrastre.</a:t>
                      </a: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5" name="Tabla 9"/>
          <p:cNvGraphicFramePr>
            <a:graphicFrameLocks noGrp="1"/>
          </p:cNvGraphicFramePr>
          <p:nvPr>
            <p:extLst>
              <p:ext uri="{D42A27DB-BD31-4B8C-83A1-F6EECF244321}">
                <p14:modId xmlns:p14="http://schemas.microsoft.com/office/powerpoint/2010/main" val="2041937743"/>
              </p:ext>
            </p:extLst>
          </p:nvPr>
        </p:nvGraphicFramePr>
        <p:xfrm>
          <a:off x="368480" y="6106453"/>
          <a:ext cx="5736573" cy="1396878"/>
        </p:xfrm>
        <a:graphic>
          <a:graphicData uri="http://schemas.openxmlformats.org/drawingml/2006/table">
            <a:tbl>
              <a:tblPr/>
              <a:tblGrid>
                <a:gridCol w="811523">
                  <a:extLst>
                    <a:ext uri="{9D8B030D-6E8A-4147-A177-3AD203B41FA5}">
                      <a16:colId xmlns:a16="http://schemas.microsoft.com/office/drawing/2014/main" xmlns="" val="20000"/>
                    </a:ext>
                  </a:extLst>
                </a:gridCol>
                <a:gridCol w="4925050">
                  <a:extLst>
                    <a:ext uri="{9D8B030D-6E8A-4147-A177-3AD203B41FA5}">
                      <a16:colId xmlns:a16="http://schemas.microsoft.com/office/drawing/2014/main" xmlns="" val="20001"/>
                    </a:ext>
                  </a:extLst>
                </a:gridCol>
              </a:tblGrid>
              <a:tr h="241871">
                <a:tc gridSpan="2">
                  <a:txBody>
                    <a:body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13" marR="91413" marT="35963" marB="35963">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xmlns="" val="10000"/>
                  </a:ext>
                </a:extLst>
              </a:tr>
              <a:tr h="203108">
                <a:tc rowSpan="2">
                  <a:txBody>
                    <a:bodyPr/>
                    <a:lstStyle/>
                    <a:p>
                      <a:pPr algn="ctr"/>
                      <a:r>
                        <a:rPr lang="es-CO" sz="1100" b="1" spc="0" baseline="0" dirty="0" smtClean="0">
                          <a:solidFill>
                            <a:schemeClr val="tx1"/>
                          </a:solidFill>
                          <a:effectLst/>
                          <a:latin typeface="Arial Narrow" pitchFamily="34" charset="0"/>
                        </a:rPr>
                        <a:t>ALERTA AMARILLA</a:t>
                      </a:r>
                      <a:endParaRPr lang="es-CO" sz="1100" b="1" spc="0" baseline="0" dirty="0">
                        <a:solidFill>
                          <a:schemeClr val="tx1"/>
                        </a:solidFill>
                        <a:effectLst/>
                        <a:latin typeface="Arial Narrow" pitchFamily="34" charset="0"/>
                      </a:endParaRPr>
                    </a:p>
                  </a:txBody>
                  <a:tcPr marL="91413" marR="91413" marT="35963" marB="3596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851165">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latin typeface="Arial Narrow" panose="020B0606020202030204" pitchFamily="34" charset="0"/>
                          <a:ea typeface="PMingLiU" pitchFamily="18" charset="-120"/>
                          <a:cs typeface="+mn-cs"/>
                        </a:rPr>
                        <a:t>NIVELES ALTOS EN LA CUENCA BAJA DEL RÍO CAUCA.</a:t>
                      </a:r>
                    </a:p>
                    <a:p>
                      <a:pPr algn="just" defTabSz="648035" eaLnBrk="1" fontAlgn="auto" hangingPunct="1">
                        <a:spcBef>
                          <a:spcPts val="0"/>
                        </a:spcBef>
                        <a:spcAft>
                          <a:spcPts val="0"/>
                        </a:spcAft>
                        <a:defRPr/>
                      </a:pPr>
                      <a:r>
                        <a:rPr lang="es-CO" sz="1050" b="0" u="none" strike="noStrike" kern="1200" baseline="0" dirty="0" smtClean="0">
                          <a:solidFill>
                            <a:schemeClr val="tx1"/>
                          </a:solidFill>
                          <a:latin typeface="Arial Narrow" panose="020B0606020202030204" pitchFamily="34" charset="0"/>
                          <a:ea typeface="PMingLiU" pitchFamily="18" charset="-120"/>
                          <a:cs typeface="+mn-cs"/>
                        </a:rPr>
                        <a:t>Aunque continua la tendencia al descenso en los niveles del río Cauca a la altura de la estación Las Varas (municipio de Guaranda, Sucre), se mantiene esta alerta dado que persisten los valores en el rango de altos para la época, particularmente en el sector comprendido entre Caucasia (Antioquia) y Guaranda (Sucre). </a:t>
                      </a: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43548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9"/>
          <p:cNvGraphicFramePr>
            <a:graphicFrameLocks noGrp="1"/>
          </p:cNvGraphicFramePr>
          <p:nvPr>
            <p:extLst>
              <p:ext uri="{D42A27DB-BD31-4B8C-83A1-F6EECF244321}">
                <p14:modId xmlns:p14="http://schemas.microsoft.com/office/powerpoint/2010/main" val="2602785737"/>
              </p:ext>
            </p:extLst>
          </p:nvPr>
        </p:nvGraphicFramePr>
        <p:xfrm>
          <a:off x="359767" y="1686161"/>
          <a:ext cx="5832648" cy="3637158"/>
        </p:xfrm>
        <a:graphic>
          <a:graphicData uri="http://schemas.openxmlformats.org/drawingml/2006/table">
            <a:tbl>
              <a:tblPr/>
              <a:tblGrid>
                <a:gridCol w="825115">
                  <a:extLst>
                    <a:ext uri="{9D8B030D-6E8A-4147-A177-3AD203B41FA5}">
                      <a16:colId xmlns:a16="http://schemas.microsoft.com/office/drawing/2014/main" xmlns="" val="20000"/>
                    </a:ext>
                  </a:extLst>
                </a:gridCol>
                <a:gridCol w="5007533">
                  <a:extLst>
                    <a:ext uri="{9D8B030D-6E8A-4147-A177-3AD203B41FA5}">
                      <a16:colId xmlns:a16="http://schemas.microsoft.com/office/drawing/2014/main" xmlns="" val="20001"/>
                    </a:ext>
                  </a:extLst>
                </a:gridCol>
              </a:tblGrid>
              <a:tr h="276254">
                <a:tc gridSpan="2">
                  <a:txBody>
                    <a:body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13" marR="91413" marT="35963" marB="35963">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xmlns="" val="10000"/>
                  </a:ext>
                </a:extLst>
              </a:tr>
              <a:tr h="231982">
                <a:tc rowSpan="2">
                  <a:txBody>
                    <a:bodyPr/>
                    <a:lstStyle/>
                    <a:p>
                      <a:pPr algn="ctr"/>
                      <a:r>
                        <a:rPr lang="es-CO" sz="1100" b="1" spc="0" baseline="0" dirty="0" smtClean="0">
                          <a:solidFill>
                            <a:schemeClr val="tx1"/>
                          </a:solidFill>
                          <a:effectLst/>
                          <a:latin typeface="Arial Narrow" pitchFamily="34" charset="0"/>
                        </a:rPr>
                        <a:t>ALERTA AMARILLA</a:t>
                      </a:r>
                      <a:endParaRPr lang="es-CO" sz="1100" b="1" spc="0" baseline="0" dirty="0">
                        <a:solidFill>
                          <a:schemeClr val="tx1"/>
                        </a:solidFill>
                        <a:effectLst/>
                        <a:latin typeface="Arial Narrow" pitchFamily="34" charset="0"/>
                      </a:endParaRPr>
                    </a:p>
                  </a:txBody>
                  <a:tcPr marL="91413" marR="91413" marT="35963" marB="3596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2084052">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latin typeface="Arial Narrow" pitchFamily="34" charset="0"/>
                          <a:ea typeface="+mn-ea"/>
                          <a:cs typeface="+mn-cs"/>
                        </a:rPr>
                        <a:t>PROBABILIDAD DE CRECIENTES SÚBITAS PARA LOS RÍOS DEL VALLE DEL CAUCA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u="none" strike="noStrike" kern="1200" baseline="0" dirty="0" smtClean="0">
                          <a:solidFill>
                            <a:schemeClr val="tx1"/>
                          </a:solidFill>
                          <a:effectLst/>
                          <a:latin typeface="Arial Narrow" pitchFamily="34" charset="0"/>
                          <a:ea typeface="PMingLiU"/>
                          <a:cs typeface="Times New Roman"/>
                        </a:rPr>
                        <a:t>Dadas las persistentes lluvias que se registraron hasta primeras horas de la madrugada de hoy en el departamento del Valle del Cauca se mantiene la Alerta Amarilla, especialmente para los ríos y quebradas de la región, tales como los ríos: Guadalajara, San Pedro, Fraile, Amaime, Frio, Guachal, Guabas, Tuluá, Pescador, Jamundí, Lili, Meléndez, Cañaveralejo y Cali. El IDEAM recomienda a las autoridades de Gestión del Riesgo Local y Regional y a la población en general asentada en las riberas de estos ríos, se mantengan muy atentos al comportamiento de los niveles de estos ríos.</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baseline="0" dirty="0" smtClean="0">
                        <a:solidFill>
                          <a:schemeClr val="tx1"/>
                        </a:solidFill>
                        <a:effectLst/>
                        <a:latin typeface="Arial Narrow" pitchFamily="34" charset="0"/>
                        <a:ea typeface="PMingLiU"/>
                        <a:cs typeface="Times New Roman"/>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mn-ea"/>
                          <a:cs typeface="+mn-cs"/>
                        </a:rPr>
                        <a:t>PROBABILIDAD</a:t>
                      </a:r>
                      <a:r>
                        <a:rPr lang="es-CO" sz="1050" b="1" u="none" strike="noStrike" kern="1200" baseline="0" dirty="0" smtClean="0">
                          <a:solidFill>
                            <a:schemeClr val="tx1"/>
                          </a:solidFill>
                          <a:effectLst/>
                          <a:latin typeface="Arial Narrow" panose="020B0606020202030204" pitchFamily="34" charset="0"/>
                          <a:ea typeface="+mn-ea"/>
                          <a:cs typeface="+mn-cs"/>
                        </a:rPr>
                        <a:t> DE CRECIENTES SÚBITAS EN AFLUENTES DEL RÍO CAUCA EN SU CUENCA ALTA  (DEPARTAMENTO DEL CAUCA).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anose="020B0606020202030204" pitchFamily="34" charset="0"/>
                          <a:ea typeface="+mn-ea"/>
                          <a:cs typeface="+mn-cs"/>
                        </a:rPr>
                        <a:t>Continua con este umbral de alerta por la probabilidad de crecientes súbitas en afluentes al río Cauca en el departamento de Cauca, donde se registraron precipitaciones que pueden generar incrementos súbitos de nivel en ríos como Salado, Palacé, Molinos, Mazamorras, Piendamó, Ovejas, Quinamayo, entre otros. El IDEAM de igual forma extiende la recomendación a  la UNGRD y demás organismos de socorro de estar  atentos al seguimiento de dichos cauces. Igualmente, no se descartan incrementos moderados de varias corrientes en inmediaciones de la ciudad de Popayán (Cauca), entre las cuales se destacan los ríos Sucio, Piedras, Vinagre, Negro, Ejido, Blanco y  Hondo, entre otros.</a:t>
                      </a: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66525913"/>
              </p:ext>
            </p:extLst>
          </p:nvPr>
        </p:nvGraphicFramePr>
        <p:xfrm>
          <a:off x="359767" y="5646601"/>
          <a:ext cx="5832648" cy="2507574"/>
        </p:xfrm>
        <a:graphic>
          <a:graphicData uri="http://schemas.openxmlformats.org/drawingml/2006/table">
            <a:tbl>
              <a:tblPr/>
              <a:tblGrid>
                <a:gridCol w="842150">
                  <a:extLst>
                    <a:ext uri="{9D8B030D-6E8A-4147-A177-3AD203B41FA5}">
                      <a16:colId xmlns="" xmlns:a16="http://schemas.microsoft.com/office/drawing/2014/main" val="20000"/>
                    </a:ext>
                  </a:extLst>
                </a:gridCol>
                <a:gridCol w="4990498">
                  <a:extLst>
                    <a:ext uri="{9D8B030D-6E8A-4147-A177-3AD203B41FA5}">
                      <a16:colId xmlns="" xmlns:a16="http://schemas.microsoft.com/office/drawing/2014/main" val="20001"/>
                    </a:ext>
                  </a:extLst>
                </a:gridCol>
              </a:tblGrid>
              <a:tr h="224779">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400" b="1" kern="1200" dirty="0" smtClean="0">
                          <a:solidFill>
                            <a:srgbClr val="00446B"/>
                          </a:solidFill>
                          <a:latin typeface="Arial Narrow" panose="020B0606020202030204" pitchFamily="34" charset="0"/>
                          <a:ea typeface="+mn-ea"/>
                          <a:cs typeface="+mn-cs"/>
                        </a:rPr>
                        <a:t>REGIÓN AMAZONAS</a:t>
                      </a:r>
                      <a:endParaRPr lang="es-CO" sz="1400" b="1" kern="1200" dirty="0">
                        <a:solidFill>
                          <a:srgbClr val="00446B"/>
                        </a:solidFill>
                        <a:latin typeface="Arial Narrow" panose="020B0606020202030204" pitchFamily="34" charset="0"/>
                        <a:ea typeface="+mn-ea"/>
                        <a:cs typeface="+mn-cs"/>
                      </a:endParaRPr>
                    </a:p>
                  </a:txBody>
                  <a:tcPr marL="74790" marR="74790" marT="36929" marB="36929">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 xmlns:a16="http://schemas.microsoft.com/office/drawing/2014/main" val="10000"/>
                  </a:ext>
                </a:extLst>
              </a:tr>
              <a:tr h="177071">
                <a:tc rowSpan="2">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ALERTA AMARILLA</a:t>
                      </a:r>
                      <a:endParaRPr lang="es-CO" sz="1100" b="1" kern="1200" dirty="0">
                        <a:solidFill>
                          <a:schemeClr val="tx1"/>
                        </a:solidFill>
                        <a:effectLst/>
                        <a:latin typeface="Arial Narrow" panose="020B0606020202030204" pitchFamily="34" charset="0"/>
                        <a:ea typeface="+mn-ea"/>
                        <a:cs typeface="+mn-cs"/>
                      </a:endParaRPr>
                    </a:p>
                  </a:txBody>
                  <a:tcPr marL="74790" marR="74790" marT="36929" marB="36929"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000" b="1" dirty="0" smtClean="0">
                          <a:latin typeface="Arial Narrow" panose="020B0606020202030204" pitchFamily="34" charset="0"/>
                        </a:rPr>
                        <a:t>SITIOS</a:t>
                      </a:r>
                      <a:r>
                        <a:rPr lang="es-CO" sz="1000" b="1" baseline="0" dirty="0" smtClean="0">
                          <a:latin typeface="Arial Narrow" panose="020B0606020202030204" pitchFamily="34" charset="0"/>
                        </a:rPr>
                        <a:t> PARA LOS CUALES SE GENERA LA ALERTA</a:t>
                      </a:r>
                      <a:endParaRPr lang="es-CO" sz="1000" b="1" dirty="0">
                        <a:latin typeface="Arial Narrow" panose="020B0606020202030204" pitchFamily="34" charset="0"/>
                      </a:endParaRP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894293">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itchFamily="34" charset="0"/>
                          <a:ea typeface="PMingLiU" pitchFamily="18" charset="-120"/>
                          <a:cs typeface="+mn-cs"/>
                        </a:rPr>
                        <a:t>PROBABILIDAD DE </a:t>
                      </a:r>
                      <a:r>
                        <a:rPr lang="es-CO" sz="1050" b="1" u="none" strike="noStrike" kern="1200" dirty="0" smtClean="0">
                          <a:solidFill>
                            <a:schemeClr val="tx1"/>
                          </a:solidFill>
                          <a:effectLst/>
                          <a:latin typeface="Arial Narrow" pitchFamily="34" charset="0"/>
                          <a:ea typeface="+mn-ea"/>
                          <a:cs typeface="+mn-cs"/>
                        </a:rPr>
                        <a:t>CRECIENTES SÚBITAS </a:t>
                      </a:r>
                      <a:r>
                        <a:rPr lang="es-CO" sz="1050" b="1" u="none" strike="noStrike" kern="1200" baseline="0" dirty="0" smtClean="0">
                          <a:solidFill>
                            <a:schemeClr val="tx1"/>
                          </a:solidFill>
                          <a:effectLst/>
                          <a:latin typeface="Arial Narrow" pitchFamily="34" charset="0"/>
                          <a:ea typeface="+mn-ea"/>
                          <a:cs typeface="+mn-cs"/>
                        </a:rPr>
                        <a:t>EN</a:t>
                      </a:r>
                      <a:r>
                        <a:rPr lang="es-CO" sz="1050" b="1" u="none" strike="noStrike" kern="1200" dirty="0" smtClean="0">
                          <a:solidFill>
                            <a:schemeClr val="tx1"/>
                          </a:solidFill>
                          <a:effectLst/>
                          <a:latin typeface="Arial Narrow" pitchFamily="34" charset="0"/>
                          <a:ea typeface="+mn-ea"/>
                          <a:cs typeface="+mn-cs"/>
                        </a:rPr>
                        <a:t> LOS RÍOS MOCOA, SANGOYACO Y MULATO,</a:t>
                      </a:r>
                      <a:r>
                        <a:rPr lang="es-CO" sz="1050" b="1" u="none" strike="noStrike" kern="1200" baseline="0" dirty="0" smtClean="0">
                          <a:solidFill>
                            <a:schemeClr val="tx1"/>
                          </a:solidFill>
                          <a:effectLst/>
                          <a:latin typeface="Arial Narrow" pitchFamily="34" charset="0"/>
                          <a:ea typeface="+mn-ea"/>
                          <a:cs typeface="+mn-cs"/>
                        </a:rPr>
                        <a:t> </a:t>
                      </a:r>
                      <a:r>
                        <a:rPr lang="es-CO" sz="1050" b="1" u="none" strike="noStrike" kern="1200" dirty="0" smtClean="0">
                          <a:solidFill>
                            <a:schemeClr val="tx1"/>
                          </a:solidFill>
                          <a:effectLst/>
                          <a:latin typeface="Arial Narrow" pitchFamily="34" charset="0"/>
                          <a:ea typeface="+mn-ea"/>
                          <a:cs typeface="+mn-cs"/>
                        </a:rPr>
                        <a:t>UBICADOS</a:t>
                      </a:r>
                      <a:r>
                        <a:rPr lang="es-CO" sz="1050" b="1" u="none" strike="noStrike" kern="1200" baseline="0" dirty="0" smtClean="0">
                          <a:solidFill>
                            <a:schemeClr val="tx1"/>
                          </a:solidFill>
                          <a:effectLst/>
                          <a:latin typeface="Arial Narrow" pitchFamily="34" charset="0"/>
                          <a:ea typeface="+mn-ea"/>
                          <a:cs typeface="+mn-cs"/>
                        </a:rPr>
                        <a:t> EN LA </a:t>
                      </a:r>
                      <a:r>
                        <a:rPr lang="es-CO" sz="1050" b="1" u="none" strike="noStrike" kern="1200" dirty="0" smtClean="0">
                          <a:solidFill>
                            <a:schemeClr val="tx1"/>
                          </a:solidFill>
                          <a:effectLst/>
                          <a:latin typeface="Arial Narrow" pitchFamily="34" charset="0"/>
                          <a:ea typeface="+mn-ea"/>
                          <a:cs typeface="+mn-cs"/>
                        </a:rPr>
                        <a:t>PARTE ALTA DE</a:t>
                      </a:r>
                      <a:r>
                        <a:rPr lang="es-CO" sz="1050" b="1" u="none" strike="noStrike" kern="1200" baseline="0" dirty="0" smtClean="0">
                          <a:solidFill>
                            <a:schemeClr val="tx1"/>
                          </a:solidFill>
                          <a:effectLst/>
                          <a:latin typeface="Arial Narrow" pitchFamily="34" charset="0"/>
                          <a:ea typeface="+mn-ea"/>
                          <a:cs typeface="+mn-cs"/>
                        </a:rPr>
                        <a:t> LA CUENCA DEL</a:t>
                      </a:r>
                      <a:r>
                        <a:rPr lang="es-CO" sz="1050" b="1" u="none" strike="noStrike" kern="1200" dirty="0" smtClean="0">
                          <a:solidFill>
                            <a:schemeClr val="tx1"/>
                          </a:solidFill>
                          <a:effectLst/>
                          <a:latin typeface="Arial Narrow" pitchFamily="34" charset="0"/>
                          <a:ea typeface="+mn-ea"/>
                          <a:cs typeface="+mn-cs"/>
                        </a:rPr>
                        <a:t> RÍO CAQUETÁ .</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u="none" strike="noStrike" kern="1200" baseline="0" dirty="0" smtClean="0">
                          <a:solidFill>
                            <a:schemeClr val="tx1"/>
                          </a:solidFill>
                          <a:effectLst/>
                          <a:latin typeface="Arial Narrow" pitchFamily="34" charset="0"/>
                          <a:ea typeface="PMingLiU"/>
                          <a:cs typeface="Times New Roman"/>
                        </a:rPr>
                        <a:t>Se mantiene esta alerta dado que se prevé nuevos incrementos en el nivel de los ríos Mocoa, Mulato, Sangoyaco, y la quebrada La Taruca, debido al registro de lluvias del día de ayer y madrugada de hoy, las cuales fueron de variada intensidad en la zona. </a:t>
                      </a:r>
                      <a:r>
                        <a:rPr lang="es-CO" sz="1050" u="none" strike="noStrike" kern="1200" dirty="0" smtClean="0">
                          <a:solidFill>
                            <a:schemeClr val="tx1"/>
                          </a:solidFill>
                          <a:effectLst/>
                          <a:latin typeface="Arial Narrow" pitchFamily="34" charset="0"/>
                          <a:ea typeface="PMingLiU"/>
                          <a:cs typeface="Times New Roman"/>
                        </a:rPr>
                        <a:t>El IDEAM recomienda a la población en general permanezcan atentos al comportamiento</a:t>
                      </a:r>
                      <a:r>
                        <a:rPr lang="es-CO" sz="1050" u="none" strike="noStrike" kern="1200" baseline="0" dirty="0" smtClean="0">
                          <a:solidFill>
                            <a:schemeClr val="tx1"/>
                          </a:solidFill>
                          <a:effectLst/>
                          <a:latin typeface="Arial Narrow" pitchFamily="34" charset="0"/>
                          <a:ea typeface="PMingLiU"/>
                          <a:cs typeface="Times New Roman"/>
                        </a:rPr>
                        <a:t> </a:t>
                      </a:r>
                      <a:r>
                        <a:rPr lang="es-CO" sz="1050" u="none" strike="noStrike" kern="1200" dirty="0" smtClean="0">
                          <a:solidFill>
                            <a:schemeClr val="tx1"/>
                          </a:solidFill>
                          <a:effectLst/>
                          <a:latin typeface="Arial Narrow" pitchFamily="34" charset="0"/>
                          <a:ea typeface="PMingLiU"/>
                          <a:cs typeface="Times New Roman"/>
                        </a:rPr>
                        <a:t>de</a:t>
                      </a:r>
                      <a:r>
                        <a:rPr lang="es-CO" sz="1050" u="none" strike="noStrike" kern="1200" baseline="0" dirty="0" smtClean="0">
                          <a:solidFill>
                            <a:schemeClr val="tx1"/>
                          </a:solidFill>
                          <a:effectLst/>
                          <a:latin typeface="Arial Narrow" pitchFamily="34" charset="0"/>
                          <a:ea typeface="PMingLiU"/>
                          <a:cs typeface="Times New Roman"/>
                        </a:rPr>
                        <a:t> los niveles de estos ríos. </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u="none" strike="noStrike" kern="1200" baseline="0" dirty="0" smtClean="0">
                        <a:solidFill>
                          <a:schemeClr val="tx1"/>
                        </a:solidFill>
                        <a:effectLst/>
                        <a:latin typeface="Arial Narrow" pitchFamily="34" charset="0"/>
                        <a:ea typeface="PMingLiU"/>
                        <a:cs typeface="Times New Roman"/>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itchFamily="34" charset="0"/>
                          <a:ea typeface="PMingLiU" pitchFamily="18" charset="-120"/>
                          <a:cs typeface="+mn-cs"/>
                        </a:rPr>
                        <a:t>PROBABILIDAD DE </a:t>
                      </a:r>
                      <a:r>
                        <a:rPr lang="es-CO" sz="1050" b="1" u="none" strike="noStrike" kern="1200" dirty="0" smtClean="0">
                          <a:solidFill>
                            <a:schemeClr val="tx1"/>
                          </a:solidFill>
                          <a:effectLst/>
                          <a:latin typeface="Arial Narrow" pitchFamily="34" charset="0"/>
                          <a:ea typeface="+mn-ea"/>
                          <a:cs typeface="+mn-cs"/>
                        </a:rPr>
                        <a:t>CRECIENTES SÚBITAS </a:t>
                      </a:r>
                      <a:r>
                        <a:rPr lang="es-CO" sz="1050" b="1" u="none" strike="noStrike" kern="1200" baseline="0" dirty="0" smtClean="0">
                          <a:solidFill>
                            <a:schemeClr val="tx1"/>
                          </a:solidFill>
                          <a:effectLst/>
                          <a:latin typeface="Arial Narrow" pitchFamily="34" charset="0"/>
                          <a:ea typeface="+mn-ea"/>
                          <a:cs typeface="+mn-cs"/>
                        </a:rPr>
                        <a:t>EN</a:t>
                      </a:r>
                      <a:r>
                        <a:rPr lang="es-CO" sz="1050" b="1" u="none" strike="noStrike" kern="1200" dirty="0" smtClean="0">
                          <a:solidFill>
                            <a:schemeClr val="tx1"/>
                          </a:solidFill>
                          <a:effectLst/>
                          <a:latin typeface="Arial Narrow" pitchFamily="34" charset="0"/>
                          <a:ea typeface="+mn-ea"/>
                          <a:cs typeface="+mn-cs"/>
                        </a:rPr>
                        <a:t> LOS RÍOS AFLUENTES AL RÍO</a:t>
                      </a:r>
                      <a:r>
                        <a:rPr lang="es-CO" sz="1050" b="1" u="none" strike="noStrike" kern="1200" baseline="0" dirty="0" smtClean="0">
                          <a:solidFill>
                            <a:schemeClr val="tx1"/>
                          </a:solidFill>
                          <a:effectLst/>
                          <a:latin typeface="Arial Narrow" pitchFamily="34" charset="0"/>
                          <a:ea typeface="+mn-ea"/>
                          <a:cs typeface="+mn-cs"/>
                        </a:rPr>
                        <a:t> PUTUMAYO</a:t>
                      </a:r>
                      <a:r>
                        <a:rPr lang="es-CO" sz="1050" b="1" u="none" strike="noStrike" kern="1200" dirty="0" smtClean="0">
                          <a:solidFill>
                            <a:schemeClr val="tx1"/>
                          </a:solidFill>
                          <a:effectLst/>
                          <a:latin typeface="Arial Narrow" pitchFamily="34" charset="0"/>
                          <a:ea typeface="+mn-ea"/>
                          <a:cs typeface="+mn-cs"/>
                        </a:rPr>
                        <a:t>.</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u="none" strike="noStrike" kern="1200" baseline="0" dirty="0" smtClean="0">
                          <a:solidFill>
                            <a:schemeClr val="tx1"/>
                          </a:solidFill>
                          <a:effectLst/>
                          <a:latin typeface="Arial Narrow" pitchFamily="34" charset="0"/>
                          <a:ea typeface="PMingLiU"/>
                          <a:cs typeface="Times New Roman"/>
                        </a:rPr>
                        <a:t>Se mantiene esta alerta dado que se presentaron lluvias en el sector del alto Putumayo y río San Miguel, y se pronostica que dichas lluvias persistan durante el día de hoy. </a:t>
                      </a:r>
                      <a:r>
                        <a:rPr lang="es-CO" sz="1050" u="none" strike="noStrike" kern="1200" dirty="0" smtClean="0">
                          <a:solidFill>
                            <a:schemeClr val="tx1"/>
                          </a:solidFill>
                          <a:effectLst/>
                          <a:latin typeface="Arial Narrow" pitchFamily="34" charset="0"/>
                          <a:ea typeface="PMingLiU"/>
                          <a:cs typeface="Times New Roman"/>
                        </a:rPr>
                        <a:t>El IDEAM recomienda a la población en general permanezcan atentos al comportamiento</a:t>
                      </a:r>
                      <a:r>
                        <a:rPr lang="es-CO" sz="1050" u="none" strike="noStrike" kern="1200" baseline="0" dirty="0" smtClean="0">
                          <a:solidFill>
                            <a:schemeClr val="tx1"/>
                          </a:solidFill>
                          <a:effectLst/>
                          <a:latin typeface="Arial Narrow" pitchFamily="34" charset="0"/>
                          <a:ea typeface="PMingLiU"/>
                          <a:cs typeface="Times New Roman"/>
                        </a:rPr>
                        <a:t> </a:t>
                      </a:r>
                      <a:r>
                        <a:rPr lang="es-CO" sz="1050" u="none" strike="noStrike" kern="1200" dirty="0" smtClean="0">
                          <a:solidFill>
                            <a:schemeClr val="tx1"/>
                          </a:solidFill>
                          <a:effectLst/>
                          <a:latin typeface="Arial Narrow" pitchFamily="34" charset="0"/>
                          <a:ea typeface="PMingLiU"/>
                          <a:cs typeface="Times New Roman"/>
                        </a:rPr>
                        <a:t>de</a:t>
                      </a:r>
                      <a:r>
                        <a:rPr lang="es-CO" sz="1050" u="none" strike="noStrike" kern="1200" baseline="0" dirty="0" smtClean="0">
                          <a:solidFill>
                            <a:schemeClr val="tx1"/>
                          </a:solidFill>
                          <a:effectLst/>
                          <a:latin typeface="Arial Narrow" pitchFamily="34" charset="0"/>
                          <a:ea typeface="PMingLiU"/>
                          <a:cs typeface="Times New Roman"/>
                        </a:rPr>
                        <a:t> los niveles de estos ríos.</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u="none" strike="noStrike" kern="1200" baseline="0" dirty="0" smtClean="0">
                        <a:solidFill>
                          <a:schemeClr val="tx1"/>
                        </a:solidFill>
                        <a:effectLst/>
                        <a:latin typeface="Arial Narrow" pitchFamily="34" charset="0"/>
                        <a:ea typeface="PMingLiU"/>
                        <a:cs typeface="Times New Roman"/>
                      </a:endParaRP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975901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002462" y="425350"/>
            <a:ext cx="2264433" cy="1061829"/>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smtClean="0">
                <a:solidFill>
                  <a:schemeClr val="bg1">
                    <a:lumMod val="50000"/>
                  </a:schemeClr>
                </a:solidFill>
                <a:latin typeface="Arial Narrow" panose="020B0606020202030204" pitchFamily="34" charset="0"/>
              </a:rPr>
              <a:t>Amenaza Alta o muy alta </a:t>
            </a:r>
            <a:r>
              <a:rPr lang="es-CO" sz="700" dirty="0">
                <a:solidFill>
                  <a:schemeClr val="bg1">
                    <a:lumMod val="50000"/>
                  </a:schemeClr>
                </a:solidFill>
                <a:latin typeface="Arial Narrow" panose="020B0606020202030204" pitchFamily="34" charset="0"/>
              </a:rPr>
              <a:t>de ocurrencia de incendios de la cobertura vegetal en zonas de bosques, cultivos y pastos, localizados en los siguientes municipios y sectores aledaños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de ocurrencia de incendios de la cobertura vegetal en zonas de bosques, cultivos y pastos, localizados en los siguientes municipios y sectores </a:t>
            </a:r>
            <a:r>
              <a:rPr lang="es-CO" sz="700" dirty="0" smtClean="0">
                <a:solidFill>
                  <a:schemeClr val="bg1">
                    <a:lumMod val="50000"/>
                  </a:schemeClr>
                </a:solidFill>
                <a:latin typeface="Arial Narrow" panose="020B0606020202030204" pitchFamily="34" charset="0"/>
              </a:rPr>
              <a:t>aledaños:</a:t>
            </a:r>
            <a:endParaRPr lang="es-CO" sz="801" dirty="0">
              <a:solidFill>
                <a:schemeClr val="bg1">
                  <a:lumMod val="50000"/>
                </a:schemeClr>
              </a:solidFill>
              <a:latin typeface="Arial Narrow" panose="020B0606020202030204" pitchFamily="34" charset="0"/>
            </a:endParaRPr>
          </a:p>
        </p:txBody>
      </p:sp>
      <p:graphicFrame>
        <p:nvGraphicFramePr>
          <p:cNvPr id="12" name="Tabla 9"/>
          <p:cNvGraphicFramePr>
            <a:graphicFrameLocks noGrp="1"/>
          </p:cNvGraphicFramePr>
          <p:nvPr>
            <p:extLst>
              <p:ext uri="{D42A27DB-BD31-4B8C-83A1-F6EECF244321}">
                <p14:modId xmlns:p14="http://schemas.microsoft.com/office/powerpoint/2010/main" val="3336426979"/>
              </p:ext>
            </p:extLst>
          </p:nvPr>
        </p:nvGraphicFramePr>
        <p:xfrm>
          <a:off x="314325" y="1854200"/>
          <a:ext cx="5778500" cy="3894141"/>
        </p:xfrm>
        <a:graphic>
          <a:graphicData uri="http://schemas.openxmlformats.org/drawingml/2006/table">
            <a:tbl>
              <a:tblPr/>
              <a:tblGrid>
                <a:gridCol w="977898">
                  <a:extLst>
                    <a:ext uri="{9D8B030D-6E8A-4147-A177-3AD203B41FA5}"/>
                  </a:extLst>
                </a:gridCol>
                <a:gridCol w="4800602">
                  <a:extLst>
                    <a:ext uri="{9D8B030D-6E8A-4147-A177-3AD203B41FA5}"/>
                  </a:extLst>
                </a:gridCol>
              </a:tblGrid>
              <a:tr h="285274">
                <a:tc gridSpan="2">
                  <a:txBody>
                    <a:body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13" marR="91413" marT="35958" marB="35958">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555">
                <a:tc rowSpan="2">
                  <a:txBody>
                    <a:bodyPr/>
                    <a:lstStyle/>
                    <a:p>
                      <a:pPr algn="ctr"/>
                      <a:r>
                        <a:rPr lang="es-CO" sz="1100" b="1" spc="0" baseline="0" dirty="0" smtClean="0">
                          <a:solidFill>
                            <a:schemeClr val="tx1"/>
                          </a:solidFill>
                          <a:effectLst/>
                          <a:latin typeface="Arial Narrow" pitchFamily="34" charset="0"/>
                        </a:rPr>
                        <a:t>ALERTA ROJA</a:t>
                      </a:r>
                      <a:endParaRPr lang="es-CO" sz="1100" b="1" spc="0" baseline="0" dirty="0">
                        <a:solidFill>
                          <a:schemeClr val="tx1"/>
                        </a:solidFill>
                        <a:effectLst/>
                        <a:latin typeface="Arial Narrow" pitchFamily="34" charset="0"/>
                      </a:endParaRPr>
                    </a:p>
                  </a:txBody>
                  <a:tcPr marL="91413" marR="91413" marT="35958" marB="3595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58" marB="3595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369309">
                <a:tc vMerge="1">
                  <a:txBody>
                    <a:bodyPr/>
                    <a:lstStyle/>
                    <a:p>
                      <a:endParaRPr lang="es-CO"/>
                    </a:p>
                  </a:txBody>
                  <a:tcPr/>
                </a:tc>
                <a:tc>
                  <a:txBody>
                    <a:bodyPr/>
                    <a:lstStyle/>
                    <a:p>
                      <a:pPr algn="just"/>
                      <a:r>
                        <a:rPr lang="es-CO" sz="1000" b="1" dirty="0" smtClean="0">
                          <a:latin typeface="Arial Narrow" panose="020B0606020202030204" pitchFamily="34" charset="0"/>
                        </a:rPr>
                        <a:t>ATLÁNTICO</a:t>
                      </a:r>
                      <a:r>
                        <a:rPr lang="es-CO" sz="1000" dirty="0" smtClean="0">
                          <a:latin typeface="Arial Narrow" panose="020B0606020202030204" pitchFamily="34" charset="0"/>
                        </a:rPr>
                        <a:t>: </a:t>
                      </a:r>
                      <a:r>
                        <a:rPr lang="es-CO" sz="1000" kern="1200" dirty="0" smtClean="0">
                          <a:solidFill>
                            <a:schemeClr val="tx1"/>
                          </a:solidFill>
                          <a:latin typeface="Arial Narrow" panose="020B0606020202030204" pitchFamily="34" charset="0"/>
                          <a:ea typeface="+mn-ea"/>
                          <a:cs typeface="+mn-cs"/>
                        </a:rPr>
                        <a:t>Barranquilla, Juan de Acosta, Luruaco, Piojó y Puerto Colombia. </a:t>
                      </a:r>
                      <a:endParaRPr lang="es-CO" sz="1000" dirty="0" smtClean="0">
                        <a:latin typeface="Arial Narrow" panose="020B0606020202030204" pitchFamily="34" charset="0"/>
                      </a:endParaRPr>
                    </a:p>
                    <a:p>
                      <a:pPr algn="just"/>
                      <a:r>
                        <a:rPr lang="es-CO" sz="1000" b="1" dirty="0" smtClean="0">
                          <a:latin typeface="Arial Narrow" panose="020B0606020202030204" pitchFamily="34" charset="0"/>
                        </a:rPr>
                        <a:t>BOLÍVAR</a:t>
                      </a:r>
                      <a:r>
                        <a:rPr lang="es-CO" sz="1000" dirty="0" smtClean="0">
                          <a:latin typeface="Arial Narrow" panose="020B0606020202030204" pitchFamily="34" charset="0"/>
                        </a:rPr>
                        <a:t>: </a:t>
                      </a:r>
                      <a:r>
                        <a:rPr lang="es-ES" sz="1000" dirty="0" err="1" smtClean="0">
                          <a:latin typeface="Arial Narrow" panose="020B0606020202030204" pitchFamily="34" charset="0"/>
                        </a:rPr>
                        <a:t>Achí</a:t>
                      </a:r>
                      <a:r>
                        <a:rPr lang="es-ES" sz="1000" dirty="0" smtClean="0">
                          <a:latin typeface="Arial Narrow" panose="020B0606020202030204" pitchFamily="34" charset="0"/>
                        </a:rPr>
                        <a:t>, </a:t>
                      </a:r>
                      <a:r>
                        <a:rPr lang="es-ES" sz="1000" dirty="0" err="1" smtClean="0">
                          <a:latin typeface="Arial Narrow" panose="020B0606020202030204" pitchFamily="34" charset="0"/>
                        </a:rPr>
                        <a:t>Arjona</a:t>
                      </a:r>
                      <a:r>
                        <a:rPr lang="es-ES" sz="1000" dirty="0" smtClean="0">
                          <a:latin typeface="Arial Narrow" panose="020B0606020202030204" pitchFamily="34" charset="0"/>
                        </a:rPr>
                        <a:t>, Barranco de Loba, Cartagena de Indias, </a:t>
                      </a:r>
                      <a:r>
                        <a:rPr lang="es-ES" sz="1000" dirty="0" err="1" smtClean="0">
                          <a:latin typeface="Arial Narrow" panose="020B0606020202030204" pitchFamily="34" charset="0"/>
                        </a:rPr>
                        <a:t>Cicuco</a:t>
                      </a:r>
                      <a:r>
                        <a:rPr lang="es-ES" sz="1000" dirty="0" smtClean="0">
                          <a:latin typeface="Arial Narrow" panose="020B0606020202030204" pitchFamily="34" charset="0"/>
                        </a:rPr>
                        <a:t>, Clemencia, Córdoba, El Carmen de Bolívar, El Guamo, El Peñón, Hatillo de Loba, Magangué, </a:t>
                      </a:r>
                      <a:r>
                        <a:rPr lang="es-ES" sz="1000" dirty="0" err="1" smtClean="0">
                          <a:latin typeface="Arial Narrow" panose="020B0606020202030204" pitchFamily="34" charset="0"/>
                        </a:rPr>
                        <a:t>Mahates</a:t>
                      </a:r>
                      <a:r>
                        <a:rPr lang="es-ES" sz="1000" dirty="0" smtClean="0">
                          <a:latin typeface="Arial Narrow" panose="020B0606020202030204" pitchFamily="34" charset="0"/>
                        </a:rPr>
                        <a:t>, Margarita, María La Baja, Mompós, </a:t>
                      </a:r>
                      <a:r>
                        <a:rPr lang="es-ES" sz="1000" dirty="0" err="1" smtClean="0">
                          <a:latin typeface="Arial Narrow" panose="020B0606020202030204" pitchFamily="34" charset="0"/>
                        </a:rPr>
                        <a:t>Montecristo</a:t>
                      </a:r>
                      <a:r>
                        <a:rPr lang="es-ES" sz="1000" dirty="0" smtClean="0">
                          <a:latin typeface="Arial Narrow" panose="020B0606020202030204" pitchFamily="34" charset="0"/>
                        </a:rPr>
                        <a:t>, Morales, Pinillos, Regidor, San Fernando, San Jacinto, San Jacinto del Cauca, San Juan Nepomuceno, San Martin de Loba, San Pablo, Santa Catalina, Santa Rosa, Santa Rosa del Sur, Simití, </a:t>
                      </a:r>
                      <a:r>
                        <a:rPr lang="es-ES" sz="1000" dirty="0" err="1" smtClean="0">
                          <a:latin typeface="Arial Narrow" panose="020B0606020202030204" pitchFamily="34" charset="0"/>
                        </a:rPr>
                        <a:t>Talaigua</a:t>
                      </a:r>
                      <a:r>
                        <a:rPr lang="es-ES" sz="1000" dirty="0" smtClean="0">
                          <a:latin typeface="Arial Narrow" panose="020B0606020202030204" pitchFamily="34" charset="0"/>
                        </a:rPr>
                        <a:t> Nuevo, Turbaco, </a:t>
                      </a:r>
                      <a:r>
                        <a:rPr lang="es-ES" sz="1000" dirty="0" err="1" smtClean="0">
                          <a:latin typeface="Arial Narrow" panose="020B0606020202030204" pitchFamily="34" charset="0"/>
                        </a:rPr>
                        <a:t>Turbana</a:t>
                      </a:r>
                      <a:r>
                        <a:rPr lang="es-ES" sz="1000" dirty="0" smtClean="0">
                          <a:latin typeface="Arial Narrow" panose="020B0606020202030204" pitchFamily="34" charset="0"/>
                        </a:rPr>
                        <a:t>, Villanueva y Zambrano.</a:t>
                      </a:r>
                      <a:endParaRPr lang="es-CO" sz="1000" dirty="0" smtClean="0">
                        <a:latin typeface="Arial Narrow" panose="020B0606020202030204" pitchFamily="34" charset="0"/>
                      </a:endParaRPr>
                    </a:p>
                    <a:p>
                      <a:pPr algn="just"/>
                      <a:r>
                        <a:rPr lang="es-CO" sz="1000" b="1" dirty="0" smtClean="0">
                          <a:latin typeface="Arial Narrow" panose="020B0606020202030204" pitchFamily="34" charset="0"/>
                        </a:rPr>
                        <a:t>CESAR</a:t>
                      </a:r>
                      <a:r>
                        <a:rPr lang="es-CO" sz="1000" dirty="0" smtClean="0">
                          <a:latin typeface="Arial Narrow" panose="020B0606020202030204" pitchFamily="34" charset="0"/>
                        </a:rPr>
                        <a:t>: </a:t>
                      </a:r>
                      <a:r>
                        <a:rPr lang="es-ES" sz="1000" kern="1200" dirty="0" smtClean="0">
                          <a:solidFill>
                            <a:schemeClr val="tx1"/>
                          </a:solidFill>
                          <a:latin typeface="Arial Narrow" panose="020B0606020202030204" pitchFamily="34" charset="0"/>
                          <a:ea typeface="+mn-ea"/>
                          <a:cs typeface="+mn-cs"/>
                        </a:rPr>
                        <a:t>Agustín Codazzi, Astrea, Becerrill, Bosconia, Chimichagua, Chiriguaná, Curumaní, El Copey, El Paso, La Gloria, La Jagua de Ibirico, La Paz, Manaure Balcón del Cesar, </a:t>
                      </a:r>
                      <a:r>
                        <a:rPr lang="es-ES" sz="1000" kern="1200" dirty="0" err="1" smtClean="0">
                          <a:solidFill>
                            <a:schemeClr val="tx1"/>
                          </a:solidFill>
                          <a:latin typeface="Arial Narrow" panose="020B0606020202030204" pitchFamily="34" charset="0"/>
                          <a:ea typeface="+mn-ea"/>
                          <a:cs typeface="+mn-cs"/>
                        </a:rPr>
                        <a:t>Pailitas</a:t>
                      </a:r>
                      <a:r>
                        <a:rPr lang="es-ES" sz="1000" kern="1200" dirty="0" smtClean="0">
                          <a:solidFill>
                            <a:schemeClr val="tx1"/>
                          </a:solidFill>
                          <a:latin typeface="Arial Narrow" panose="020B0606020202030204" pitchFamily="34" charset="0"/>
                          <a:ea typeface="+mn-ea"/>
                          <a:cs typeface="+mn-cs"/>
                        </a:rPr>
                        <a:t>, Pelaya, Pueblo Bello, San Alberto, San Diego, San Martín, Tamalameque y Valledupar.</a:t>
                      </a:r>
                      <a:r>
                        <a:rPr lang="es-ES" sz="1000" dirty="0" smtClean="0">
                          <a:latin typeface="Arial Narrow" panose="020B0606020202030204" pitchFamily="34" charset="0"/>
                        </a:rPr>
                        <a:t>.</a:t>
                      </a:r>
                      <a:endParaRPr lang="es-CO" sz="1000" dirty="0" smtClean="0">
                        <a:latin typeface="Arial Narrow" panose="020B0606020202030204" pitchFamily="34" charset="0"/>
                      </a:endParaRPr>
                    </a:p>
                    <a:p>
                      <a:pPr algn="just"/>
                      <a:r>
                        <a:rPr lang="es-CO" sz="1000" b="1" dirty="0" smtClean="0">
                          <a:latin typeface="Arial Narrow" panose="020B0606020202030204" pitchFamily="34" charset="0"/>
                        </a:rPr>
                        <a:t>CÓRDOBA</a:t>
                      </a:r>
                      <a:r>
                        <a:rPr lang="es-CO" sz="1000" dirty="0" smtClean="0">
                          <a:latin typeface="Arial Narrow" panose="020B0606020202030204" pitchFamily="34" charset="0"/>
                        </a:rPr>
                        <a:t>: </a:t>
                      </a:r>
                      <a:r>
                        <a:rPr lang="es-ES" sz="1000" kern="1200" dirty="0" smtClean="0">
                          <a:solidFill>
                            <a:schemeClr val="tx1"/>
                          </a:solidFill>
                          <a:latin typeface="Arial Narrow" panose="020B0606020202030204" pitchFamily="34" charset="0"/>
                          <a:ea typeface="+mn-ea"/>
                          <a:cs typeface="+mn-cs"/>
                        </a:rPr>
                        <a:t>Ayapel, Buenavista, Canalete, Cereté, Chima, </a:t>
                      </a:r>
                      <a:r>
                        <a:rPr lang="es-ES" sz="1000" kern="1200" dirty="0" err="1" smtClean="0">
                          <a:solidFill>
                            <a:schemeClr val="tx1"/>
                          </a:solidFill>
                          <a:latin typeface="Arial Narrow" panose="020B0606020202030204" pitchFamily="34" charset="0"/>
                          <a:ea typeface="+mn-ea"/>
                          <a:cs typeface="+mn-cs"/>
                        </a:rPr>
                        <a:t>Chinú</a:t>
                      </a:r>
                      <a:r>
                        <a:rPr lang="es-ES" sz="1000" kern="1200" dirty="0" smtClean="0">
                          <a:solidFill>
                            <a:schemeClr val="tx1"/>
                          </a:solidFill>
                          <a:latin typeface="Arial Narrow" panose="020B0606020202030204" pitchFamily="34" charset="0"/>
                          <a:ea typeface="+mn-ea"/>
                          <a:cs typeface="+mn-cs"/>
                        </a:rPr>
                        <a:t>, Ciénaga de Oro, Cotorra, La Apartada, Lorica, Los Córdobas, </a:t>
                      </a:r>
                      <a:r>
                        <a:rPr lang="es-ES" sz="1000" kern="1200" dirty="0" err="1" smtClean="0">
                          <a:solidFill>
                            <a:schemeClr val="tx1"/>
                          </a:solidFill>
                          <a:latin typeface="Arial Narrow" panose="020B0606020202030204" pitchFamily="34" charset="0"/>
                          <a:ea typeface="+mn-ea"/>
                          <a:cs typeface="+mn-cs"/>
                        </a:rPr>
                        <a:t>Momil</a:t>
                      </a:r>
                      <a:r>
                        <a:rPr lang="es-ES" sz="1000" kern="1200" dirty="0" smtClean="0">
                          <a:solidFill>
                            <a:schemeClr val="tx1"/>
                          </a:solidFill>
                          <a:latin typeface="Arial Narrow" panose="020B0606020202030204" pitchFamily="34" charset="0"/>
                          <a:ea typeface="+mn-ea"/>
                          <a:cs typeface="+mn-cs"/>
                        </a:rPr>
                        <a:t>, Montelíbano, Montería, Moñitos, Planeta Rica, Pueblo Nuevo, Puerto Escondido, Puerto Libertador, Purísima, Sahagún, San Andrés de Sotavento, San Antero, San Bernardo del Viento, San Carlos, San Pelayo y  </a:t>
                      </a:r>
                      <a:r>
                        <a:rPr lang="es-ES" sz="1000" kern="1200" dirty="0" err="1" smtClean="0">
                          <a:solidFill>
                            <a:schemeClr val="tx1"/>
                          </a:solidFill>
                          <a:latin typeface="Arial Narrow" panose="020B0606020202030204" pitchFamily="34" charset="0"/>
                          <a:ea typeface="+mn-ea"/>
                          <a:cs typeface="+mn-cs"/>
                        </a:rPr>
                        <a:t>Tierralta</a:t>
                      </a:r>
                      <a:r>
                        <a:rPr lang="es-ES" sz="1000" kern="1200" dirty="0" smtClean="0">
                          <a:solidFill>
                            <a:schemeClr val="tx1"/>
                          </a:solidFill>
                          <a:latin typeface="Arial Narrow" panose="020B0606020202030204" pitchFamily="34" charset="0"/>
                          <a:ea typeface="+mn-ea"/>
                          <a:cs typeface="+mn-cs"/>
                        </a:rPr>
                        <a:t>.</a:t>
                      </a:r>
                      <a:endParaRPr lang="es-CO" sz="1000" dirty="0" smtClean="0">
                        <a:latin typeface="Arial Narrow" panose="020B0606020202030204" pitchFamily="34" charset="0"/>
                      </a:endParaRPr>
                    </a:p>
                    <a:p>
                      <a:pPr algn="just"/>
                      <a:r>
                        <a:rPr lang="es-CO" sz="1000" b="1" dirty="0" smtClean="0">
                          <a:latin typeface="Arial Narrow" panose="020B0606020202030204" pitchFamily="34" charset="0"/>
                        </a:rPr>
                        <a:t>LA</a:t>
                      </a:r>
                      <a:r>
                        <a:rPr lang="es-CO" sz="1000" dirty="0" smtClean="0">
                          <a:latin typeface="Arial Narrow" panose="020B0606020202030204" pitchFamily="34" charset="0"/>
                        </a:rPr>
                        <a:t> </a:t>
                      </a:r>
                      <a:r>
                        <a:rPr lang="es-CO" sz="1000" b="1" dirty="0" smtClean="0">
                          <a:latin typeface="Arial Narrow" panose="020B0606020202030204" pitchFamily="34" charset="0"/>
                        </a:rPr>
                        <a:t>GUAJIRA</a:t>
                      </a:r>
                      <a:r>
                        <a:rPr lang="es-CO" sz="1000" dirty="0" smtClean="0">
                          <a:latin typeface="Arial Narrow" panose="020B0606020202030204" pitchFamily="34" charset="0"/>
                        </a:rPr>
                        <a:t>: </a:t>
                      </a:r>
                      <a:r>
                        <a:rPr lang="es-ES" sz="1000" kern="1200" dirty="0" smtClean="0">
                          <a:solidFill>
                            <a:schemeClr val="tx1"/>
                          </a:solidFill>
                          <a:latin typeface="Arial Narrow" panose="020B0606020202030204" pitchFamily="34" charset="0"/>
                          <a:ea typeface="+mn-ea"/>
                          <a:cs typeface="+mn-cs"/>
                        </a:rPr>
                        <a:t>Albania, Barrancas, Dibulla, Distracción, El Molino, Fonseca, Hato Nuevo, La Jagua del Pilar, Maicao, Manaure, Riohacha, San Juan del Cesar, Uribia, Urumita y Villanueva.</a:t>
                      </a:r>
                      <a:endParaRPr lang="es-CO" sz="1000" dirty="0" smtClean="0">
                        <a:latin typeface="Arial Narrow" panose="020B0606020202030204" pitchFamily="34" charset="0"/>
                      </a:endParaRPr>
                    </a:p>
                    <a:p>
                      <a:pPr algn="just"/>
                      <a:r>
                        <a:rPr lang="es-CO" sz="1000" b="1" dirty="0" smtClean="0">
                          <a:latin typeface="Arial Narrow" pitchFamily="34" charset="0"/>
                        </a:rPr>
                        <a:t>MAGDALENA</a:t>
                      </a:r>
                      <a:r>
                        <a:rPr lang="es-CO" sz="1000" dirty="0" smtClean="0">
                          <a:latin typeface="Arial Narrow" pitchFamily="34" charset="0"/>
                        </a:rPr>
                        <a:t>: </a:t>
                      </a:r>
                      <a:r>
                        <a:rPr lang="es-ES" sz="1000" kern="1200" dirty="0" smtClean="0">
                          <a:solidFill>
                            <a:schemeClr val="tx1"/>
                          </a:solidFill>
                          <a:latin typeface="Arial Narrow" panose="020B0606020202030204" pitchFamily="34" charset="0"/>
                          <a:ea typeface="+mn-ea"/>
                          <a:cs typeface="+mn-cs"/>
                        </a:rPr>
                        <a:t>Algarrobo, Aracataca, Ariguaní (El </a:t>
                      </a:r>
                      <a:r>
                        <a:rPr lang="es-ES" sz="1000" kern="1200" dirty="0" err="1" smtClean="0">
                          <a:solidFill>
                            <a:schemeClr val="tx1"/>
                          </a:solidFill>
                          <a:latin typeface="Arial Narrow" panose="020B0606020202030204" pitchFamily="34" charset="0"/>
                          <a:ea typeface="+mn-ea"/>
                          <a:cs typeface="+mn-cs"/>
                        </a:rPr>
                        <a:t>Dificil</a:t>
                      </a:r>
                      <a:r>
                        <a:rPr lang="es-ES" sz="1000" kern="1200" dirty="0" smtClean="0">
                          <a:solidFill>
                            <a:schemeClr val="tx1"/>
                          </a:solidFill>
                          <a:latin typeface="Arial Narrow" panose="020B0606020202030204" pitchFamily="34" charset="0"/>
                          <a:ea typeface="+mn-ea"/>
                          <a:cs typeface="+mn-cs"/>
                        </a:rPr>
                        <a:t>), Ciénaga, El Banco, Fundación, </a:t>
                      </a:r>
                      <a:r>
                        <a:rPr lang="es-ES" sz="1000" kern="1200" dirty="0" err="1" smtClean="0">
                          <a:solidFill>
                            <a:schemeClr val="tx1"/>
                          </a:solidFill>
                          <a:latin typeface="Arial Narrow" panose="020B0606020202030204" pitchFamily="34" charset="0"/>
                          <a:ea typeface="+mn-ea"/>
                          <a:cs typeface="+mn-cs"/>
                        </a:rPr>
                        <a:t>Guamal</a:t>
                      </a:r>
                      <a:r>
                        <a:rPr lang="es-ES" sz="1000" kern="1200" dirty="0" smtClean="0">
                          <a:solidFill>
                            <a:schemeClr val="tx1"/>
                          </a:solidFill>
                          <a:latin typeface="Arial Narrow" panose="020B0606020202030204" pitchFamily="34" charset="0"/>
                          <a:ea typeface="+mn-ea"/>
                          <a:cs typeface="+mn-cs"/>
                        </a:rPr>
                        <a:t>, Nueva Granada, Pijiño  del Carmen, Plato, Sabanas de San </a:t>
                      </a:r>
                      <a:r>
                        <a:rPr lang="es-ES" sz="1000" kern="1200" dirty="0" err="1" smtClean="0">
                          <a:solidFill>
                            <a:schemeClr val="tx1"/>
                          </a:solidFill>
                          <a:latin typeface="Arial Narrow" panose="020B0606020202030204" pitchFamily="34" charset="0"/>
                          <a:ea typeface="+mn-ea"/>
                          <a:cs typeface="+mn-cs"/>
                        </a:rPr>
                        <a:t>Angel</a:t>
                      </a:r>
                      <a:r>
                        <a:rPr lang="es-ES" sz="1000" kern="1200" dirty="0" smtClean="0">
                          <a:solidFill>
                            <a:schemeClr val="tx1"/>
                          </a:solidFill>
                          <a:latin typeface="Arial Narrow" panose="020B0606020202030204" pitchFamily="34" charset="0"/>
                          <a:ea typeface="+mn-ea"/>
                          <a:cs typeface="+mn-cs"/>
                        </a:rPr>
                        <a:t>, San Sebastián de Buenavista, San Zenón, Santa Ana, Santa Bárbara de Pinto, Santa Marta y Tenerife.</a:t>
                      </a:r>
                      <a:endParaRPr lang="es-CO" sz="1000" kern="1200" dirty="0" smtClean="0">
                        <a:solidFill>
                          <a:schemeClr val="tx1"/>
                        </a:solidFill>
                        <a:latin typeface="Arial Narrow" panose="020B0606020202030204" pitchFamily="34" charset="0"/>
                        <a:ea typeface="+mn-ea"/>
                        <a:cs typeface="+mn-cs"/>
                      </a:endParaRPr>
                    </a:p>
                    <a:p>
                      <a:pPr algn="just"/>
                      <a:r>
                        <a:rPr lang="es-CO" sz="1000" b="1" dirty="0" smtClean="0">
                          <a:latin typeface="Arial Narrow" pitchFamily="34" charset="0"/>
                        </a:rPr>
                        <a:t>SUCRE: </a:t>
                      </a:r>
                      <a:r>
                        <a:rPr lang="es-ES" sz="1000" kern="1200" dirty="0" smtClean="0">
                          <a:solidFill>
                            <a:schemeClr val="tx1"/>
                          </a:solidFill>
                          <a:latin typeface="Arial Narrow" panose="020B0606020202030204" pitchFamily="34" charset="0"/>
                          <a:ea typeface="+mn-ea"/>
                          <a:cs typeface="+mn-cs"/>
                        </a:rPr>
                        <a:t>Buenavista, Caimito, Chalán, Colosó, Corozal, </a:t>
                      </a:r>
                      <a:r>
                        <a:rPr lang="es-ES" sz="1000" kern="1200" dirty="0" err="1" smtClean="0">
                          <a:solidFill>
                            <a:schemeClr val="tx1"/>
                          </a:solidFill>
                          <a:latin typeface="Arial Narrow" panose="020B0606020202030204" pitchFamily="34" charset="0"/>
                          <a:ea typeface="+mn-ea"/>
                          <a:cs typeface="+mn-cs"/>
                        </a:rPr>
                        <a:t>Coveñas</a:t>
                      </a:r>
                      <a:r>
                        <a:rPr lang="es-ES" sz="1000" kern="1200" dirty="0" smtClean="0">
                          <a:solidFill>
                            <a:schemeClr val="tx1"/>
                          </a:solidFill>
                          <a:latin typeface="Arial Narrow" panose="020B0606020202030204" pitchFamily="34" charset="0"/>
                          <a:ea typeface="+mn-ea"/>
                          <a:cs typeface="+mn-cs"/>
                        </a:rPr>
                        <a:t>, El Roble, Galeras, Guaranda, La Unión, Los Palmitos, Majagual, Morroa, Ovejas, Palmito, Sampués, San Benito Abad, San Juan de Betulia (Betulia), San Marcos, San </a:t>
                      </a:r>
                      <a:r>
                        <a:rPr lang="es-ES" sz="1000" kern="1200" dirty="0" err="1" smtClean="0">
                          <a:solidFill>
                            <a:schemeClr val="tx1"/>
                          </a:solidFill>
                          <a:latin typeface="Arial Narrow" panose="020B0606020202030204" pitchFamily="34" charset="0"/>
                          <a:ea typeface="+mn-ea"/>
                          <a:cs typeface="+mn-cs"/>
                        </a:rPr>
                        <a:t>Onofre</a:t>
                      </a:r>
                      <a:r>
                        <a:rPr lang="es-ES" sz="1000" kern="1200" dirty="0" smtClean="0">
                          <a:solidFill>
                            <a:schemeClr val="tx1"/>
                          </a:solidFill>
                          <a:latin typeface="Arial Narrow" panose="020B0606020202030204" pitchFamily="34" charset="0"/>
                          <a:ea typeface="+mn-ea"/>
                          <a:cs typeface="+mn-cs"/>
                        </a:rPr>
                        <a:t>, San Pedro, Sincé, Sincelejo, Sucre, Tolú y Toluviejo</a:t>
                      </a:r>
                      <a:r>
                        <a:rPr lang="es-ES" sz="1300" kern="1200" dirty="0" smtClean="0">
                          <a:solidFill>
                            <a:schemeClr val="tx1"/>
                          </a:solidFill>
                          <a:latin typeface="Arial Narrow" panose="020B0606020202030204" pitchFamily="34" charset="0"/>
                          <a:ea typeface="+mn-ea"/>
                          <a:cs typeface="+mn-cs"/>
                        </a:rPr>
                        <a:t>.</a:t>
                      </a:r>
                      <a:endParaRPr lang="es-CO" sz="1000" dirty="0" smtClean="0">
                        <a:latin typeface="Arial Narrow" pitchFamily="34" charset="0"/>
                      </a:endParaRPr>
                    </a:p>
                  </a:txBody>
                  <a:tcPr marL="91413" marR="91413" marT="35958" marB="3595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graphicFrame>
        <p:nvGraphicFramePr>
          <p:cNvPr id="13" name="Tabla 9"/>
          <p:cNvGraphicFramePr>
            <a:graphicFrameLocks noGrp="1"/>
          </p:cNvGraphicFramePr>
          <p:nvPr>
            <p:extLst>
              <p:ext uri="{D42A27DB-BD31-4B8C-83A1-F6EECF244321}">
                <p14:modId xmlns:p14="http://schemas.microsoft.com/office/powerpoint/2010/main" val="2172124986"/>
              </p:ext>
            </p:extLst>
          </p:nvPr>
        </p:nvGraphicFramePr>
        <p:xfrm>
          <a:off x="315087" y="6399175"/>
          <a:ext cx="5778500" cy="973137"/>
        </p:xfrm>
        <a:graphic>
          <a:graphicData uri="http://schemas.openxmlformats.org/drawingml/2006/table">
            <a:tbl>
              <a:tblPr/>
              <a:tblGrid>
                <a:gridCol w="977898">
                  <a:extLst>
                    <a:ext uri="{9D8B030D-6E8A-4147-A177-3AD203B41FA5}"/>
                  </a:extLst>
                </a:gridCol>
                <a:gridCol w="4800602">
                  <a:extLst>
                    <a:ext uri="{9D8B030D-6E8A-4147-A177-3AD203B41FA5}"/>
                  </a:extLst>
                </a:gridCol>
              </a:tblGrid>
              <a:tr h="285400">
                <a:tc gridSpan="2">
                  <a:txBody>
                    <a:body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13" marR="91413" marT="35969" marB="35969">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658">
                <a:tc rowSpan="2">
                  <a:txBody>
                    <a:bodyPr/>
                    <a:lstStyle/>
                    <a:p>
                      <a:pPr algn="ctr"/>
                      <a:r>
                        <a:rPr lang="es-CO" sz="1100" b="1" kern="1200" spc="0" baseline="0" dirty="0" smtClean="0">
                          <a:solidFill>
                            <a:schemeClr val="tx1"/>
                          </a:solidFill>
                          <a:effectLst/>
                          <a:latin typeface="Arial Narrow" pitchFamily="34" charset="0"/>
                          <a:ea typeface="+mn-ea"/>
                          <a:cs typeface="+mn-cs"/>
                        </a:rPr>
                        <a:t>ALERTA NARANJA</a:t>
                      </a:r>
                      <a:endParaRPr lang="es-CO" sz="1100" b="1" kern="1200" spc="0" baseline="0" dirty="0">
                        <a:solidFill>
                          <a:schemeClr val="tx1"/>
                        </a:solidFill>
                        <a:effectLst/>
                        <a:latin typeface="Arial Narrow" pitchFamily="34" charset="0"/>
                        <a:ea typeface="+mn-ea"/>
                        <a:cs typeface="+mn-cs"/>
                      </a:endParaRPr>
                    </a:p>
                  </a:txBody>
                  <a:tcPr marL="91413" marR="91413" marT="35969" marB="3596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E953C"/>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69" marB="359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448079">
                <a:tc vMerge="1">
                  <a:txBody>
                    <a:bodyPr/>
                    <a:lstStyle/>
                    <a:p>
                      <a:endParaRPr lang="es-CO"/>
                    </a:p>
                  </a:txBody>
                  <a:tcPr/>
                </a:tc>
                <a:tc>
                  <a:txBody>
                    <a:bodyPr/>
                    <a:lstStyle/>
                    <a:p>
                      <a:pPr algn="just"/>
                      <a:r>
                        <a:rPr lang="es-CO" sz="1000" b="1" dirty="0" smtClean="0">
                          <a:latin typeface="Arial Narrow" panose="020B0606020202030204" pitchFamily="34" charset="0"/>
                        </a:rPr>
                        <a:t>CESAR:</a:t>
                      </a:r>
                      <a:r>
                        <a:rPr lang="es-CO" sz="1000" b="1" baseline="0" dirty="0" smtClean="0">
                          <a:latin typeface="Arial Narrow" panose="020B0606020202030204" pitchFamily="34" charset="0"/>
                        </a:rPr>
                        <a:t> </a:t>
                      </a:r>
                      <a:r>
                        <a:rPr lang="es-ES" sz="1000" kern="1200" dirty="0" smtClean="0">
                          <a:solidFill>
                            <a:schemeClr val="tx1"/>
                          </a:solidFill>
                          <a:latin typeface="Arial Narrow" panose="020B0606020202030204" pitchFamily="34" charset="0"/>
                          <a:ea typeface="+mn-ea"/>
                          <a:cs typeface="+mn-cs"/>
                        </a:rPr>
                        <a:t>González.</a:t>
                      </a:r>
                      <a:endParaRPr lang="es-CO" sz="1000" b="1" baseline="0" dirty="0" smtClean="0">
                        <a:latin typeface="Arial Narrow" panose="020B0606020202030204" pitchFamily="34" charset="0"/>
                      </a:endParaRPr>
                    </a:p>
                    <a:p>
                      <a:pPr algn="just"/>
                      <a:r>
                        <a:rPr lang="es-CO" sz="1000" b="1" dirty="0" smtClean="0">
                          <a:latin typeface="Arial Narrow" panose="020B0606020202030204" pitchFamily="34" charset="0"/>
                        </a:rPr>
                        <a:t>CORDOBA: </a:t>
                      </a:r>
                      <a:r>
                        <a:rPr lang="es-ES" sz="1000" kern="1200" dirty="0" smtClean="0">
                          <a:solidFill>
                            <a:schemeClr val="tx1"/>
                          </a:solidFill>
                          <a:latin typeface="Arial Narrow" panose="020B0606020202030204" pitchFamily="34" charset="0"/>
                          <a:ea typeface="+mn-ea"/>
                          <a:cs typeface="+mn-cs"/>
                        </a:rPr>
                        <a:t>Valencia. </a:t>
                      </a:r>
                      <a:endParaRPr lang="es-CO" sz="1000" dirty="0" smtClean="0">
                        <a:latin typeface="Arial Narrow" panose="020B0606020202030204" pitchFamily="34" charset="0"/>
                      </a:endParaRPr>
                    </a:p>
                  </a:txBody>
                  <a:tcPr marL="91413" marR="91413" marT="35969" marB="3596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2946323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002462" y="425350"/>
            <a:ext cx="2264433" cy="1061829"/>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smtClean="0">
                <a:solidFill>
                  <a:schemeClr val="bg1">
                    <a:lumMod val="50000"/>
                  </a:schemeClr>
                </a:solidFill>
                <a:latin typeface="Arial Narrow" panose="020B0606020202030204" pitchFamily="34" charset="0"/>
              </a:rPr>
              <a:t>Amenaza Alta o muy alta </a:t>
            </a:r>
            <a:r>
              <a:rPr lang="es-CO" sz="700" dirty="0">
                <a:solidFill>
                  <a:schemeClr val="bg1">
                    <a:lumMod val="50000"/>
                  </a:schemeClr>
                </a:solidFill>
                <a:latin typeface="Arial Narrow" panose="020B0606020202030204" pitchFamily="34" charset="0"/>
              </a:rPr>
              <a:t>de ocurrencia de incendios de la cobertura vegetal en zonas de bosques, cultivos y pastos, localizados en los siguientes municipios y sectores aledaños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de ocurrencia de incendios de la cobertura vegetal en zonas de bosques, cultivos y pastos, localizados en los siguientes municipios y sectores </a:t>
            </a:r>
            <a:r>
              <a:rPr lang="es-CO" sz="700" dirty="0" smtClean="0">
                <a:solidFill>
                  <a:schemeClr val="bg1">
                    <a:lumMod val="50000"/>
                  </a:schemeClr>
                </a:solidFill>
                <a:latin typeface="Arial Narrow" panose="020B0606020202030204" pitchFamily="34" charset="0"/>
              </a:rPr>
              <a:t>aledaños:</a:t>
            </a:r>
            <a:endParaRPr lang="es-CO" sz="801" dirty="0">
              <a:solidFill>
                <a:schemeClr val="bg1">
                  <a:lumMod val="50000"/>
                </a:schemeClr>
              </a:solidFill>
              <a:latin typeface="Arial Narrow" panose="020B0606020202030204" pitchFamily="34" charset="0"/>
            </a:endParaRPr>
          </a:p>
        </p:txBody>
      </p:sp>
      <p:graphicFrame>
        <p:nvGraphicFramePr>
          <p:cNvPr id="4" name="Tabla 9"/>
          <p:cNvGraphicFramePr>
            <a:graphicFrameLocks noGrp="1"/>
          </p:cNvGraphicFramePr>
          <p:nvPr>
            <p:extLst>
              <p:ext uri="{D42A27DB-BD31-4B8C-83A1-F6EECF244321}">
                <p14:modId xmlns:p14="http://schemas.microsoft.com/office/powerpoint/2010/main" val="3891731960"/>
              </p:ext>
            </p:extLst>
          </p:nvPr>
        </p:nvGraphicFramePr>
        <p:xfrm>
          <a:off x="350838" y="1738313"/>
          <a:ext cx="5778500" cy="3501057"/>
        </p:xfrm>
        <a:graphic>
          <a:graphicData uri="http://schemas.openxmlformats.org/drawingml/2006/table">
            <a:tbl>
              <a:tblPr/>
              <a:tblGrid>
                <a:gridCol w="977898">
                  <a:extLst>
                    <a:ext uri="{9D8B030D-6E8A-4147-A177-3AD203B41FA5}"/>
                  </a:extLst>
                </a:gridCol>
                <a:gridCol w="4800602">
                  <a:extLst>
                    <a:ext uri="{9D8B030D-6E8A-4147-A177-3AD203B41FA5}"/>
                  </a:extLst>
                </a:gridCol>
              </a:tblGrid>
              <a:tr h="224391">
                <a:tc gridSpan="2">
                  <a:txBody>
                    <a:bodyPr/>
                    <a:lstStyle/>
                    <a:p>
                      <a:pPr marL="0" marR="0" lvl="0" indent="0" algn="ctr" defTabSz="648035"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smtClean="0">
                          <a:ln>
                            <a:noFill/>
                          </a:ln>
                          <a:solidFill>
                            <a:srgbClr val="00446B"/>
                          </a:solidFill>
                          <a:effectLst/>
                          <a:uLnTx/>
                          <a:uFillTx/>
                          <a:latin typeface="Arial Narrow" pitchFamily="34" charset="0"/>
                          <a:ea typeface="+mn-ea"/>
                          <a:cs typeface="+mn-cs"/>
                        </a:rPr>
                        <a:t>REGIÓN ANDINA</a:t>
                      </a:r>
                      <a:endParaRPr kumimoji="0" lang="es-CO" sz="1400" b="1" i="0" u="none" strike="noStrike" kern="1200" cap="none" spc="0" normalizeH="0" baseline="0" noProof="0" dirty="0">
                        <a:ln>
                          <a:noFill/>
                        </a:ln>
                        <a:solidFill>
                          <a:srgbClr val="00446B"/>
                        </a:solidFill>
                        <a:effectLst/>
                        <a:uLnTx/>
                        <a:uFillTx/>
                        <a:latin typeface="Arial Narrow" pitchFamily="34" charset="0"/>
                        <a:ea typeface="+mn-ea"/>
                        <a:cs typeface="+mn-cs"/>
                      </a:endParaRPr>
                    </a:p>
                  </a:txBody>
                  <a:tcPr marL="91413" marR="91413" marT="35988" marB="35988">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24391">
                <a:tc rowSpan="2">
                  <a:txBody>
                    <a:bodyPr/>
                    <a:lstStyle/>
                    <a:p>
                      <a:pPr algn="ctr"/>
                      <a:r>
                        <a:rPr lang="es-CO" sz="1100" b="1" spc="0" baseline="0" dirty="0" smtClean="0">
                          <a:solidFill>
                            <a:schemeClr val="tx1"/>
                          </a:solidFill>
                          <a:effectLst/>
                          <a:latin typeface="Arial Narrow" pitchFamily="34" charset="0"/>
                        </a:rPr>
                        <a:t>ALERTA ROJA</a:t>
                      </a:r>
                      <a:endParaRPr lang="es-CO" sz="1100" b="1" spc="0" baseline="0" dirty="0">
                        <a:solidFill>
                          <a:schemeClr val="tx1"/>
                        </a:solidFill>
                        <a:effectLst/>
                        <a:latin typeface="Arial Narrow" pitchFamily="34" charset="0"/>
                      </a:endParaRPr>
                    </a:p>
                  </a:txBody>
                  <a:tcPr marL="91413" marR="91413" marT="35988" marB="3598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s-CO" sz="1000" b="1" dirty="0" smtClean="0">
                          <a:latin typeface="+mj-lt"/>
                        </a:rPr>
                        <a:t>SITIOS</a:t>
                      </a:r>
                      <a:r>
                        <a:rPr lang="es-CO" sz="1000" b="1" baseline="0" dirty="0" smtClean="0">
                          <a:latin typeface="+mj-lt"/>
                        </a:rPr>
                        <a:t> PARA LOS CUALES SE GENERA LA ALERTA</a:t>
                      </a:r>
                      <a:endParaRPr lang="es-CO" sz="1000" b="1" dirty="0">
                        <a:latin typeface="+mj-lt"/>
                      </a:endParaRPr>
                    </a:p>
                  </a:txBody>
                  <a:tcPr marL="91413" marR="91413" marT="35988" marB="359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2991330">
                <a:tc vMerge="1">
                  <a:txBody>
                    <a:bodyPr/>
                    <a:lstStyle/>
                    <a:p>
                      <a:endParaRPr lang="es-CO"/>
                    </a:p>
                  </a:txBody>
                  <a:tcPr/>
                </a:tc>
                <a:tc>
                  <a:txBody>
                    <a:bodyPr/>
                    <a:lstStyle/>
                    <a:p>
                      <a:pPr algn="just"/>
                      <a:r>
                        <a:rPr lang="es-ES" sz="1000" b="1" kern="1200" dirty="0" smtClean="0">
                          <a:solidFill>
                            <a:schemeClr val="tx1"/>
                          </a:solidFill>
                          <a:latin typeface="Arial Narrow" panose="020B0606020202030204" pitchFamily="34" charset="0"/>
                          <a:ea typeface="+mn-ea"/>
                          <a:cs typeface="+mn-cs"/>
                        </a:rPr>
                        <a:t>ANTIOQUIA: </a:t>
                      </a:r>
                      <a:r>
                        <a:rPr lang="es-ES" sz="1000" kern="1200" dirty="0" err="1" smtClean="0">
                          <a:solidFill>
                            <a:schemeClr val="tx1"/>
                          </a:solidFill>
                          <a:latin typeface="Arial Narrow" panose="020B0606020202030204" pitchFamily="34" charset="0"/>
                          <a:ea typeface="+mn-ea"/>
                          <a:cs typeface="+mn-cs"/>
                        </a:rPr>
                        <a:t>Abejorral</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Abriaquí</a:t>
                      </a:r>
                      <a:r>
                        <a:rPr lang="es-ES" sz="1000" kern="1200" dirty="0" smtClean="0">
                          <a:solidFill>
                            <a:schemeClr val="tx1"/>
                          </a:solidFill>
                          <a:latin typeface="Arial Narrow" panose="020B0606020202030204" pitchFamily="34" charset="0"/>
                          <a:ea typeface="+mn-ea"/>
                          <a:cs typeface="+mn-cs"/>
                        </a:rPr>
                        <a:t>, Amalfi, Angostura, </a:t>
                      </a:r>
                      <a:r>
                        <a:rPr lang="es-ES" sz="1000" kern="1200" dirty="0" err="1" smtClean="0">
                          <a:solidFill>
                            <a:schemeClr val="tx1"/>
                          </a:solidFill>
                          <a:latin typeface="Arial Narrow" panose="020B0606020202030204" pitchFamily="34" charset="0"/>
                          <a:ea typeface="+mn-ea"/>
                          <a:cs typeface="+mn-cs"/>
                        </a:rPr>
                        <a:t>Anorí</a:t>
                      </a:r>
                      <a:r>
                        <a:rPr lang="es-ES" sz="1000" kern="1200" dirty="0" smtClean="0">
                          <a:solidFill>
                            <a:schemeClr val="tx1"/>
                          </a:solidFill>
                          <a:latin typeface="Arial Narrow" panose="020B0606020202030204" pitchFamily="34" charset="0"/>
                          <a:ea typeface="+mn-ea"/>
                          <a:cs typeface="+mn-cs"/>
                        </a:rPr>
                        <a:t>, Anzá, Apartadó, Arboletes, Barbosa, Belmira, Betania, Betulia, Briceño, </a:t>
                      </a:r>
                      <a:r>
                        <a:rPr lang="es-ES" sz="1000" kern="1200" dirty="0" err="1" smtClean="0">
                          <a:solidFill>
                            <a:schemeClr val="tx1"/>
                          </a:solidFill>
                          <a:latin typeface="Arial Narrow" panose="020B0606020202030204" pitchFamily="34" charset="0"/>
                          <a:ea typeface="+mn-ea"/>
                          <a:cs typeface="+mn-cs"/>
                        </a:rPr>
                        <a:t>Buriticá</a:t>
                      </a:r>
                      <a:r>
                        <a:rPr lang="es-ES" sz="1000" kern="1200" dirty="0" smtClean="0">
                          <a:solidFill>
                            <a:schemeClr val="tx1"/>
                          </a:solidFill>
                          <a:latin typeface="Arial Narrow" panose="020B0606020202030204" pitchFamily="34" charset="0"/>
                          <a:ea typeface="+mn-ea"/>
                          <a:cs typeface="+mn-cs"/>
                        </a:rPr>
                        <a:t>, Cáceres, Caicedo, Campamento, </a:t>
                      </a:r>
                      <a:r>
                        <a:rPr lang="es-ES" sz="1000" kern="1200" dirty="0" err="1" smtClean="0">
                          <a:solidFill>
                            <a:schemeClr val="tx1"/>
                          </a:solidFill>
                          <a:latin typeface="Arial Narrow" panose="020B0606020202030204" pitchFamily="34" charset="0"/>
                          <a:ea typeface="+mn-ea"/>
                          <a:cs typeface="+mn-cs"/>
                        </a:rPr>
                        <a:t>Cañasgordas</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Caramanta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Carepa</a:t>
                      </a:r>
                      <a:r>
                        <a:rPr lang="es-ES" sz="1000" kern="1200" dirty="0" smtClean="0">
                          <a:solidFill>
                            <a:schemeClr val="tx1"/>
                          </a:solidFill>
                          <a:latin typeface="Arial Narrow" panose="020B0606020202030204" pitchFamily="34" charset="0"/>
                          <a:ea typeface="+mn-ea"/>
                          <a:cs typeface="+mn-cs"/>
                        </a:rPr>
                        <a:t>, Carmen de Viboral, Carolina, Caucasia, Ciudad Bolívar, Concepción, Concordia, Copacabana, </a:t>
                      </a:r>
                      <a:r>
                        <a:rPr lang="es-ES" sz="1000" kern="1200" dirty="0" err="1" smtClean="0">
                          <a:solidFill>
                            <a:schemeClr val="tx1"/>
                          </a:solidFill>
                          <a:latin typeface="Arial Narrow" panose="020B0606020202030204" pitchFamily="34" charset="0"/>
                          <a:ea typeface="+mn-ea"/>
                          <a:cs typeface="+mn-cs"/>
                        </a:rPr>
                        <a:t>Dabeiba</a:t>
                      </a:r>
                      <a:r>
                        <a:rPr lang="es-ES" sz="1000" kern="1200" dirty="0" smtClean="0">
                          <a:solidFill>
                            <a:schemeClr val="tx1"/>
                          </a:solidFill>
                          <a:latin typeface="Arial Narrow" panose="020B0606020202030204" pitchFamily="34" charset="0"/>
                          <a:ea typeface="+mn-ea"/>
                          <a:cs typeface="+mn-cs"/>
                        </a:rPr>
                        <a:t>, Don Matías, </a:t>
                      </a:r>
                      <a:r>
                        <a:rPr lang="es-ES" sz="1000" kern="1200" dirty="0" err="1" smtClean="0">
                          <a:solidFill>
                            <a:schemeClr val="tx1"/>
                          </a:solidFill>
                          <a:latin typeface="Arial Narrow" panose="020B0606020202030204" pitchFamily="34" charset="0"/>
                          <a:ea typeface="+mn-ea"/>
                          <a:cs typeface="+mn-cs"/>
                        </a:rPr>
                        <a:t>Fredonia</a:t>
                      </a:r>
                      <a:r>
                        <a:rPr lang="es-ES" sz="1000" kern="1200" dirty="0" smtClean="0">
                          <a:solidFill>
                            <a:schemeClr val="tx1"/>
                          </a:solidFill>
                          <a:latin typeface="Arial Narrow" panose="020B0606020202030204" pitchFamily="34" charset="0"/>
                          <a:ea typeface="+mn-ea"/>
                          <a:cs typeface="+mn-cs"/>
                        </a:rPr>
                        <a:t>, Frontino, Giraldo, Girardota, Gómez Plata, Guadalupe, Hispania, </a:t>
                      </a:r>
                      <a:r>
                        <a:rPr lang="es-ES" sz="1000" kern="1200" dirty="0" err="1" smtClean="0">
                          <a:solidFill>
                            <a:schemeClr val="tx1"/>
                          </a:solidFill>
                          <a:latin typeface="Arial Narrow" panose="020B0606020202030204" pitchFamily="34" charset="0"/>
                          <a:ea typeface="+mn-ea"/>
                          <a:cs typeface="+mn-cs"/>
                        </a:rPr>
                        <a:t>Ituango</a:t>
                      </a:r>
                      <a:r>
                        <a:rPr lang="es-ES" sz="1000" kern="1200" dirty="0" smtClean="0">
                          <a:solidFill>
                            <a:schemeClr val="tx1"/>
                          </a:solidFill>
                          <a:latin typeface="Arial Narrow" panose="020B0606020202030204" pitchFamily="34" charset="0"/>
                          <a:ea typeface="+mn-ea"/>
                          <a:cs typeface="+mn-cs"/>
                        </a:rPr>
                        <a:t>, La Pintada, </a:t>
                      </a:r>
                      <a:r>
                        <a:rPr lang="es-ES" sz="1000" kern="1200" dirty="0" err="1" smtClean="0">
                          <a:solidFill>
                            <a:schemeClr val="tx1"/>
                          </a:solidFill>
                          <a:latin typeface="Arial Narrow" panose="020B0606020202030204" pitchFamily="34" charset="0"/>
                          <a:ea typeface="+mn-ea"/>
                          <a:cs typeface="+mn-cs"/>
                        </a:rPr>
                        <a:t>Liborina</a:t>
                      </a:r>
                      <a:r>
                        <a:rPr lang="es-ES" sz="1000" kern="1200" dirty="0" smtClean="0">
                          <a:solidFill>
                            <a:schemeClr val="tx1"/>
                          </a:solidFill>
                          <a:latin typeface="Arial Narrow" panose="020B0606020202030204" pitchFamily="34" charset="0"/>
                          <a:ea typeface="+mn-ea"/>
                          <a:cs typeface="+mn-cs"/>
                        </a:rPr>
                        <a:t>, Maceo, </a:t>
                      </a:r>
                      <a:r>
                        <a:rPr lang="es-ES" sz="1000" kern="1200" dirty="0" err="1" smtClean="0">
                          <a:solidFill>
                            <a:schemeClr val="tx1"/>
                          </a:solidFill>
                          <a:latin typeface="Arial Narrow" panose="020B0606020202030204" pitchFamily="34" charset="0"/>
                          <a:ea typeface="+mn-ea"/>
                          <a:cs typeface="+mn-cs"/>
                        </a:rPr>
                        <a:t>Mutatá</a:t>
                      </a:r>
                      <a:r>
                        <a:rPr lang="es-ES" sz="1000" kern="1200" dirty="0" smtClean="0">
                          <a:solidFill>
                            <a:schemeClr val="tx1"/>
                          </a:solidFill>
                          <a:latin typeface="Arial Narrow" panose="020B0606020202030204" pitchFamily="34" charset="0"/>
                          <a:ea typeface="+mn-ea"/>
                          <a:cs typeface="+mn-cs"/>
                        </a:rPr>
                        <a:t>, Nechí, </a:t>
                      </a:r>
                      <a:r>
                        <a:rPr lang="es-ES" sz="1000" kern="1200" dirty="0" err="1" smtClean="0">
                          <a:solidFill>
                            <a:schemeClr val="tx1"/>
                          </a:solidFill>
                          <a:latin typeface="Arial Narrow" panose="020B0606020202030204" pitchFamily="34" charset="0"/>
                          <a:ea typeface="+mn-ea"/>
                          <a:cs typeface="+mn-cs"/>
                        </a:rPr>
                        <a:t>Necoclí</a:t>
                      </a:r>
                      <a:r>
                        <a:rPr lang="es-ES" sz="1000" kern="1200" dirty="0" smtClean="0">
                          <a:solidFill>
                            <a:schemeClr val="tx1"/>
                          </a:solidFill>
                          <a:latin typeface="Arial Narrow" panose="020B0606020202030204" pitchFamily="34" charset="0"/>
                          <a:ea typeface="+mn-ea"/>
                          <a:cs typeface="+mn-cs"/>
                        </a:rPr>
                        <a:t>, Peque, Pueblorrico, Remedios, Sabanalarga, Salgar, San Andrés, San José de La Montaña, San Juan de Urabá, San Pedro de Urabá, Santa Rosa de Osos, Segovia, Támesis, </a:t>
                      </a:r>
                      <a:r>
                        <a:rPr lang="es-ES" sz="1000" kern="1200" dirty="0" err="1" smtClean="0">
                          <a:solidFill>
                            <a:schemeClr val="tx1"/>
                          </a:solidFill>
                          <a:latin typeface="Arial Narrow" panose="020B0606020202030204" pitchFamily="34" charset="0"/>
                          <a:ea typeface="+mn-ea"/>
                          <a:cs typeface="+mn-cs"/>
                        </a:rPr>
                        <a:t>Tarazá</a:t>
                      </a:r>
                      <a:r>
                        <a:rPr lang="es-ES" sz="1000" kern="1200" dirty="0" smtClean="0">
                          <a:solidFill>
                            <a:schemeClr val="tx1"/>
                          </a:solidFill>
                          <a:latin typeface="Arial Narrow" panose="020B0606020202030204" pitchFamily="34" charset="0"/>
                          <a:ea typeface="+mn-ea"/>
                          <a:cs typeface="+mn-cs"/>
                        </a:rPr>
                        <a:t>, Tarso, Toledo, Turbo, </a:t>
                      </a:r>
                      <a:r>
                        <a:rPr lang="es-ES" sz="1000" kern="1200" dirty="0" err="1" smtClean="0">
                          <a:solidFill>
                            <a:schemeClr val="tx1"/>
                          </a:solidFill>
                          <a:latin typeface="Arial Narrow" panose="020B0606020202030204" pitchFamily="34" charset="0"/>
                          <a:ea typeface="+mn-ea"/>
                          <a:cs typeface="+mn-cs"/>
                        </a:rPr>
                        <a:t>Uramita</a:t>
                      </a:r>
                      <a:r>
                        <a:rPr lang="es-ES" sz="1000" kern="1200" dirty="0" smtClean="0">
                          <a:solidFill>
                            <a:schemeClr val="tx1"/>
                          </a:solidFill>
                          <a:latin typeface="Arial Narrow" panose="020B0606020202030204" pitchFamily="34" charset="0"/>
                          <a:ea typeface="+mn-ea"/>
                          <a:cs typeface="+mn-cs"/>
                        </a:rPr>
                        <a:t>, Urrao, Valdivia, </a:t>
                      </a:r>
                      <a:r>
                        <a:rPr lang="es-ES" sz="1000" kern="1200" dirty="0" err="1" smtClean="0">
                          <a:solidFill>
                            <a:schemeClr val="tx1"/>
                          </a:solidFill>
                          <a:latin typeface="Arial Narrow" panose="020B0606020202030204" pitchFamily="34" charset="0"/>
                          <a:ea typeface="+mn-ea"/>
                          <a:cs typeface="+mn-cs"/>
                        </a:rPr>
                        <a:t>Valparaiso</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Vegachí</a:t>
                      </a:r>
                      <a:r>
                        <a:rPr lang="es-ES" sz="1000" kern="1200" dirty="0" smtClean="0">
                          <a:solidFill>
                            <a:schemeClr val="tx1"/>
                          </a:solidFill>
                          <a:latin typeface="Arial Narrow" panose="020B0606020202030204" pitchFamily="34" charset="0"/>
                          <a:ea typeface="+mn-ea"/>
                          <a:cs typeface="+mn-cs"/>
                        </a:rPr>
                        <a:t>, Venecia, </a:t>
                      </a:r>
                      <a:r>
                        <a:rPr lang="es-ES" sz="1000" kern="1200" dirty="0" err="1" smtClean="0">
                          <a:solidFill>
                            <a:schemeClr val="tx1"/>
                          </a:solidFill>
                          <a:latin typeface="Arial Narrow" panose="020B0606020202030204" pitchFamily="34" charset="0"/>
                          <a:ea typeface="+mn-ea"/>
                          <a:cs typeface="+mn-cs"/>
                        </a:rPr>
                        <a:t>Yalí</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Yarumal</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Yolombó</a:t>
                      </a:r>
                      <a:r>
                        <a:rPr lang="es-ES" sz="1000" kern="1200" dirty="0" smtClean="0">
                          <a:solidFill>
                            <a:schemeClr val="tx1"/>
                          </a:solidFill>
                          <a:latin typeface="Arial Narrow" panose="020B0606020202030204" pitchFamily="34" charset="0"/>
                          <a:ea typeface="+mn-ea"/>
                          <a:cs typeface="+mn-cs"/>
                        </a:rPr>
                        <a:t>, Yondó (Casabe) y Zaragoza.</a:t>
                      </a:r>
                    </a:p>
                    <a:p>
                      <a:pPr algn="just"/>
                      <a:r>
                        <a:rPr lang="es-ES" sz="1000" b="1" kern="1200" dirty="0" smtClean="0">
                          <a:solidFill>
                            <a:schemeClr val="tx1"/>
                          </a:solidFill>
                          <a:latin typeface="Arial Narrow" panose="020B0606020202030204" pitchFamily="34" charset="0"/>
                          <a:ea typeface="+mn-ea"/>
                          <a:cs typeface="+mn-cs"/>
                        </a:rPr>
                        <a:t>NARIÑO: </a:t>
                      </a:r>
                      <a:r>
                        <a:rPr lang="es-ES" sz="1000" kern="1200" dirty="0" smtClean="0">
                          <a:solidFill>
                            <a:schemeClr val="tx1"/>
                          </a:solidFill>
                          <a:latin typeface="Arial Narrow" panose="020B0606020202030204" pitchFamily="34" charset="0"/>
                          <a:ea typeface="+mn-ea"/>
                          <a:cs typeface="+mn-cs"/>
                        </a:rPr>
                        <a:t>Ancuya, Consacá, Guaitarilla, Imués, La Florida, Linares, Nariño, Pasto, Providencia, Samaniego, Sandoná, Santa Cruz (Guachavés) y Túquerres.</a:t>
                      </a:r>
                    </a:p>
                    <a:p>
                      <a:pPr algn="just"/>
                      <a:r>
                        <a:rPr lang="es-ES" sz="1000" b="1" kern="1200" dirty="0" smtClean="0">
                          <a:solidFill>
                            <a:schemeClr val="tx1"/>
                          </a:solidFill>
                          <a:latin typeface="Arial Narrow" panose="020B0606020202030204" pitchFamily="34" charset="0"/>
                          <a:ea typeface="+mn-ea"/>
                          <a:cs typeface="+mn-cs"/>
                        </a:rPr>
                        <a:t>NORTE DE SANTANDER:  </a:t>
                      </a:r>
                      <a:r>
                        <a:rPr lang="es-ES" sz="1000" kern="1200" dirty="0" smtClean="0">
                          <a:solidFill>
                            <a:schemeClr val="tx1"/>
                          </a:solidFill>
                          <a:latin typeface="Arial Narrow" panose="020B0606020202030204" pitchFamily="34" charset="0"/>
                          <a:ea typeface="+mn-ea"/>
                          <a:cs typeface="+mn-cs"/>
                        </a:rPr>
                        <a:t>Ábrego, Cáchira, </a:t>
                      </a:r>
                      <a:r>
                        <a:rPr lang="es-ES" sz="1000" kern="1200" dirty="0" err="1" smtClean="0">
                          <a:solidFill>
                            <a:schemeClr val="tx1"/>
                          </a:solidFill>
                          <a:latin typeface="Arial Narrow" panose="020B0606020202030204" pitchFamily="34" charset="0"/>
                          <a:ea typeface="+mn-ea"/>
                          <a:cs typeface="+mn-cs"/>
                        </a:rPr>
                        <a:t>Cácota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Chitagá</a:t>
                      </a:r>
                      <a:r>
                        <a:rPr lang="es-ES" sz="1000" kern="1200" dirty="0" smtClean="0">
                          <a:solidFill>
                            <a:schemeClr val="tx1"/>
                          </a:solidFill>
                          <a:latin typeface="Arial Narrow" panose="020B0606020202030204" pitchFamily="34" charset="0"/>
                          <a:ea typeface="+mn-ea"/>
                          <a:cs typeface="+mn-cs"/>
                        </a:rPr>
                        <a:t>, Convención, El Carmen, </a:t>
                      </a:r>
                      <a:r>
                        <a:rPr lang="es-ES" sz="1000" kern="1200" dirty="0" err="1" smtClean="0">
                          <a:solidFill>
                            <a:schemeClr val="tx1"/>
                          </a:solidFill>
                          <a:latin typeface="Arial Narrow" panose="020B0606020202030204" pitchFamily="34" charset="0"/>
                          <a:ea typeface="+mn-ea"/>
                          <a:cs typeface="+mn-cs"/>
                        </a:rPr>
                        <a:t>Labateca</a:t>
                      </a:r>
                      <a:r>
                        <a:rPr lang="es-ES" sz="1000" kern="1200" dirty="0" smtClean="0">
                          <a:solidFill>
                            <a:schemeClr val="tx1"/>
                          </a:solidFill>
                          <a:latin typeface="Arial Narrow" panose="020B0606020202030204" pitchFamily="34" charset="0"/>
                          <a:ea typeface="+mn-ea"/>
                          <a:cs typeface="+mn-cs"/>
                        </a:rPr>
                        <a:t>, Mutiscua, Ocaña, Silos, </a:t>
                      </a:r>
                      <a:r>
                        <a:rPr lang="es-ES" sz="1000" kern="1200" dirty="0" err="1" smtClean="0">
                          <a:solidFill>
                            <a:schemeClr val="tx1"/>
                          </a:solidFill>
                          <a:latin typeface="Arial Narrow" panose="020B0606020202030204" pitchFamily="34" charset="0"/>
                          <a:ea typeface="+mn-ea"/>
                          <a:cs typeface="+mn-cs"/>
                        </a:rPr>
                        <a:t>Teorama</a:t>
                      </a:r>
                      <a:r>
                        <a:rPr lang="es-ES" sz="1000" kern="1200" dirty="0" smtClean="0">
                          <a:solidFill>
                            <a:schemeClr val="tx1"/>
                          </a:solidFill>
                          <a:latin typeface="Arial Narrow" panose="020B0606020202030204" pitchFamily="34" charset="0"/>
                          <a:ea typeface="+mn-ea"/>
                          <a:cs typeface="+mn-cs"/>
                        </a:rPr>
                        <a:t> y Toledo</a:t>
                      </a:r>
                    </a:p>
                    <a:p>
                      <a:pPr algn="just"/>
                      <a:r>
                        <a:rPr lang="es-ES" sz="1000" b="1" kern="1200" dirty="0" smtClean="0">
                          <a:solidFill>
                            <a:schemeClr val="tx1"/>
                          </a:solidFill>
                          <a:latin typeface="Arial Narrow" panose="020B0606020202030204" pitchFamily="34" charset="0"/>
                          <a:ea typeface="+mn-ea"/>
                          <a:cs typeface="+mn-cs"/>
                        </a:rPr>
                        <a:t>SANTANDER: </a:t>
                      </a:r>
                      <a:r>
                        <a:rPr lang="es-ES" sz="1000" kern="1200" dirty="0" smtClean="0">
                          <a:solidFill>
                            <a:schemeClr val="tx1"/>
                          </a:solidFill>
                          <a:latin typeface="Arial Narrow" panose="020B0606020202030204" pitchFamily="34" charset="0"/>
                          <a:ea typeface="+mn-ea"/>
                          <a:cs typeface="+mn-cs"/>
                        </a:rPr>
                        <a:t>Barbosa, Barrancabermeja, Betulia, </a:t>
                      </a:r>
                      <a:r>
                        <a:rPr lang="es-ES" sz="1000" kern="1200" dirty="0" err="1" smtClean="0">
                          <a:solidFill>
                            <a:schemeClr val="tx1"/>
                          </a:solidFill>
                          <a:latin typeface="Arial Narrow" panose="020B0606020202030204" pitchFamily="34" charset="0"/>
                          <a:ea typeface="+mn-ea"/>
                          <a:cs typeface="+mn-cs"/>
                        </a:rPr>
                        <a:t>Bolivar</a:t>
                      </a:r>
                      <a:r>
                        <a:rPr lang="es-ES" sz="1000" kern="1200" dirty="0" smtClean="0">
                          <a:solidFill>
                            <a:schemeClr val="tx1"/>
                          </a:solidFill>
                          <a:latin typeface="Arial Narrow" panose="020B0606020202030204" pitchFamily="34" charset="0"/>
                          <a:ea typeface="+mn-ea"/>
                          <a:cs typeface="+mn-cs"/>
                        </a:rPr>
                        <a:t>, Bucaramanga, California, Cerrito, Charta, </a:t>
                      </a:r>
                      <a:r>
                        <a:rPr lang="es-ES" sz="1000" kern="1200" dirty="0" err="1" smtClean="0">
                          <a:solidFill>
                            <a:schemeClr val="tx1"/>
                          </a:solidFill>
                          <a:latin typeface="Arial Narrow" panose="020B0606020202030204" pitchFamily="34" charset="0"/>
                          <a:ea typeface="+mn-ea"/>
                          <a:cs typeface="+mn-cs"/>
                        </a:rPr>
                        <a:t>Chipatá</a:t>
                      </a:r>
                      <a:r>
                        <a:rPr lang="es-ES" sz="1000" kern="1200" dirty="0" smtClean="0">
                          <a:solidFill>
                            <a:schemeClr val="tx1"/>
                          </a:solidFill>
                          <a:latin typeface="Arial Narrow" panose="020B0606020202030204" pitchFamily="34" charset="0"/>
                          <a:ea typeface="+mn-ea"/>
                          <a:cs typeface="+mn-cs"/>
                        </a:rPr>
                        <a:t>, Curití, El Carmen, El Peñón, Floridablanca, Girón, Guaca, Guadalupe, </a:t>
                      </a:r>
                      <a:r>
                        <a:rPr lang="es-ES" sz="1000" kern="1200" dirty="0" err="1" smtClean="0">
                          <a:solidFill>
                            <a:schemeClr val="tx1"/>
                          </a:solidFill>
                          <a:latin typeface="Arial Narrow" panose="020B0606020202030204" pitchFamily="34" charset="0"/>
                          <a:ea typeface="+mn-ea"/>
                          <a:cs typeface="+mn-cs"/>
                        </a:rPr>
                        <a:t>Guavatá</a:t>
                      </a:r>
                      <a:r>
                        <a:rPr lang="es-ES" sz="1000" kern="1200" dirty="0" smtClean="0">
                          <a:solidFill>
                            <a:schemeClr val="tx1"/>
                          </a:solidFill>
                          <a:latin typeface="Arial Narrow" panose="020B0606020202030204" pitchFamily="34" charset="0"/>
                          <a:ea typeface="+mn-ea"/>
                          <a:cs typeface="+mn-cs"/>
                        </a:rPr>
                        <a:t>, Güepsa, Jesús María, Lebrija, Matanza, Piedecuesta, Puente Nacional, Puerto Parra, </a:t>
                      </a:r>
                      <a:r>
                        <a:rPr lang="es-ES" sz="1000" kern="1200" dirty="0" err="1" smtClean="0">
                          <a:solidFill>
                            <a:schemeClr val="tx1"/>
                          </a:solidFill>
                          <a:latin typeface="Arial Narrow" panose="020B0606020202030204" pitchFamily="34" charset="0"/>
                          <a:ea typeface="+mn-ea"/>
                          <a:cs typeface="+mn-cs"/>
                        </a:rPr>
                        <a:t>Rionegro</a:t>
                      </a:r>
                      <a:r>
                        <a:rPr lang="es-ES" sz="1000" kern="1200" dirty="0" smtClean="0">
                          <a:solidFill>
                            <a:schemeClr val="tx1"/>
                          </a:solidFill>
                          <a:latin typeface="Arial Narrow" panose="020B0606020202030204" pitchFamily="34" charset="0"/>
                          <a:ea typeface="+mn-ea"/>
                          <a:cs typeface="+mn-cs"/>
                        </a:rPr>
                        <a:t>, San Andrés, San Benito, San Vicente de </a:t>
                      </a:r>
                      <a:r>
                        <a:rPr lang="es-ES" sz="1000" kern="1200" dirty="0" err="1" smtClean="0">
                          <a:solidFill>
                            <a:schemeClr val="tx1"/>
                          </a:solidFill>
                          <a:latin typeface="Arial Narrow" panose="020B0606020202030204" pitchFamily="34" charset="0"/>
                          <a:ea typeface="+mn-ea"/>
                          <a:cs typeface="+mn-cs"/>
                        </a:rPr>
                        <a:t>Chucurí</a:t>
                      </a:r>
                      <a:r>
                        <a:rPr lang="es-ES" sz="1000" kern="1200" dirty="0" smtClean="0">
                          <a:solidFill>
                            <a:schemeClr val="tx1"/>
                          </a:solidFill>
                          <a:latin typeface="Arial Narrow" panose="020B0606020202030204" pitchFamily="34" charset="0"/>
                          <a:ea typeface="+mn-ea"/>
                          <a:cs typeface="+mn-cs"/>
                        </a:rPr>
                        <a:t>, Santa Bárbara, Simacota, </a:t>
                      </a:r>
                      <a:r>
                        <a:rPr lang="es-ES" sz="1000" kern="1200" dirty="0" err="1" smtClean="0">
                          <a:solidFill>
                            <a:schemeClr val="tx1"/>
                          </a:solidFill>
                          <a:latin typeface="Arial Narrow" panose="020B0606020202030204" pitchFamily="34" charset="0"/>
                          <a:ea typeface="+mn-ea"/>
                          <a:cs typeface="+mn-cs"/>
                        </a:rPr>
                        <a:t>Suaita</a:t>
                      </a:r>
                      <a:r>
                        <a:rPr lang="es-ES" sz="1000" kern="1200" dirty="0" smtClean="0">
                          <a:solidFill>
                            <a:schemeClr val="tx1"/>
                          </a:solidFill>
                          <a:latin typeface="Arial Narrow" panose="020B0606020202030204" pitchFamily="34" charset="0"/>
                          <a:ea typeface="+mn-ea"/>
                          <a:cs typeface="+mn-cs"/>
                        </a:rPr>
                        <a:t>, Sucre, Suratá, Tona, Vélez, Vetas y </a:t>
                      </a:r>
                      <a:r>
                        <a:rPr lang="es-ES" sz="1000" kern="1200" dirty="0" err="1" smtClean="0">
                          <a:solidFill>
                            <a:schemeClr val="tx1"/>
                          </a:solidFill>
                          <a:latin typeface="Arial Narrow" panose="020B0606020202030204" pitchFamily="34" charset="0"/>
                          <a:ea typeface="+mn-ea"/>
                          <a:cs typeface="+mn-cs"/>
                        </a:rPr>
                        <a:t>Zapatoca</a:t>
                      </a:r>
                      <a:r>
                        <a:rPr lang="es-ES" sz="1000" kern="1200" dirty="0" smtClean="0">
                          <a:solidFill>
                            <a:schemeClr val="tx1"/>
                          </a:solidFill>
                          <a:latin typeface="Arial Narrow" panose="020B0606020202030204" pitchFamily="34" charset="0"/>
                          <a:ea typeface="+mn-ea"/>
                          <a:cs typeface="+mn-cs"/>
                        </a:rPr>
                        <a:t>.</a:t>
                      </a:r>
                    </a:p>
                  </a:txBody>
                  <a:tcPr marL="91413" marR="91413" marT="35988" marB="359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graphicFrame>
        <p:nvGraphicFramePr>
          <p:cNvPr id="5" name="Tabla 9"/>
          <p:cNvGraphicFramePr>
            <a:graphicFrameLocks noGrp="1"/>
          </p:cNvGraphicFramePr>
          <p:nvPr>
            <p:extLst>
              <p:ext uri="{D42A27DB-BD31-4B8C-83A1-F6EECF244321}">
                <p14:modId xmlns:p14="http://schemas.microsoft.com/office/powerpoint/2010/main" val="4001296356"/>
              </p:ext>
            </p:extLst>
          </p:nvPr>
        </p:nvGraphicFramePr>
        <p:xfrm>
          <a:off x="395288" y="5476875"/>
          <a:ext cx="5778500" cy="1206499"/>
        </p:xfrm>
        <a:graphic>
          <a:graphicData uri="http://schemas.openxmlformats.org/drawingml/2006/table">
            <a:tbl>
              <a:tblPr/>
              <a:tblGrid>
                <a:gridCol w="977898">
                  <a:extLst>
                    <a:ext uri="{9D8B030D-6E8A-4147-A177-3AD203B41FA5}"/>
                  </a:extLst>
                </a:gridCol>
                <a:gridCol w="4800602">
                  <a:extLst>
                    <a:ext uri="{9D8B030D-6E8A-4147-A177-3AD203B41FA5}"/>
                  </a:extLst>
                </a:gridCol>
              </a:tblGrid>
              <a:tr h="285314">
                <a:tc gridSpan="2">
                  <a:txBody>
                    <a:body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13" marR="91413" marT="35966" marB="35966">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589">
                <a:tc rowSpan="2">
                  <a:txBody>
                    <a:bodyPr/>
                    <a:lstStyle/>
                    <a:p>
                      <a:pPr algn="ctr"/>
                      <a:r>
                        <a:rPr lang="es-CO" sz="1100" b="1" spc="0" baseline="0" dirty="0" smtClean="0">
                          <a:solidFill>
                            <a:schemeClr val="tx1"/>
                          </a:solidFill>
                          <a:effectLst/>
                          <a:latin typeface="Arial Narrow" pitchFamily="34" charset="0"/>
                        </a:rPr>
                        <a:t>ALERTA NARANJA</a:t>
                      </a:r>
                      <a:endParaRPr lang="es-CO" sz="1100" b="1" spc="0" baseline="0" dirty="0">
                        <a:solidFill>
                          <a:schemeClr val="tx1"/>
                        </a:solidFill>
                        <a:effectLst/>
                        <a:latin typeface="Arial Narrow" pitchFamily="34" charset="0"/>
                      </a:endParaRPr>
                    </a:p>
                  </a:txBody>
                  <a:tcPr marL="91413" marR="91413" marT="35966" marB="3596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E953C"/>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66" marB="3596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681596">
                <a:tc vMerge="1">
                  <a:txBody>
                    <a:bodyPr/>
                    <a:lstStyle/>
                    <a:p>
                      <a:endParaRPr lang="es-CO"/>
                    </a:p>
                  </a:txBody>
                  <a:tcPr/>
                </a:tc>
                <a:tc>
                  <a:txBody>
                    <a:bodyPr/>
                    <a:lstStyle/>
                    <a:p>
                      <a:pPr algn="just"/>
                      <a:r>
                        <a:rPr lang="es-ES" sz="1000" b="1" kern="1200" dirty="0" smtClean="0">
                          <a:solidFill>
                            <a:schemeClr val="tx1"/>
                          </a:solidFill>
                          <a:latin typeface="Arial Narrow" panose="020B0606020202030204" pitchFamily="34" charset="0"/>
                          <a:ea typeface="+mn-ea"/>
                          <a:cs typeface="+mn-cs"/>
                        </a:rPr>
                        <a:t>ANTIOQUIA: </a:t>
                      </a:r>
                      <a:r>
                        <a:rPr lang="es-ES" sz="1000" kern="1200" dirty="0" err="1" smtClean="0">
                          <a:solidFill>
                            <a:schemeClr val="tx1"/>
                          </a:solidFill>
                          <a:latin typeface="Arial Narrow" panose="020B0606020202030204" pitchFamily="34" charset="0"/>
                          <a:ea typeface="+mn-ea"/>
                          <a:cs typeface="+mn-cs"/>
                        </a:rPr>
                        <a:t>Amagá</a:t>
                      </a:r>
                      <a:r>
                        <a:rPr lang="es-ES" sz="1000" kern="1200" dirty="0" smtClean="0">
                          <a:solidFill>
                            <a:schemeClr val="tx1"/>
                          </a:solidFill>
                          <a:latin typeface="Arial Narrow" panose="020B0606020202030204" pitchFamily="34" charset="0"/>
                          <a:ea typeface="+mn-ea"/>
                          <a:cs typeface="+mn-cs"/>
                        </a:rPr>
                        <a:t>, Armenia, Bello, </a:t>
                      </a:r>
                      <a:r>
                        <a:rPr lang="es-ES" sz="1000" kern="1200" dirty="0" err="1" smtClean="0">
                          <a:solidFill>
                            <a:schemeClr val="tx1"/>
                          </a:solidFill>
                          <a:latin typeface="Arial Narrow" panose="020B0606020202030204" pitchFamily="34" charset="0"/>
                          <a:ea typeface="+mn-ea"/>
                          <a:cs typeface="+mn-cs"/>
                        </a:rPr>
                        <a:t>Chigorodó</a:t>
                      </a:r>
                      <a:r>
                        <a:rPr lang="es-ES" sz="1000" kern="1200" dirty="0" smtClean="0">
                          <a:solidFill>
                            <a:schemeClr val="tx1"/>
                          </a:solidFill>
                          <a:latin typeface="Arial Narrow" panose="020B0606020202030204" pitchFamily="34" charset="0"/>
                          <a:ea typeface="+mn-ea"/>
                          <a:cs typeface="+mn-cs"/>
                        </a:rPr>
                        <a:t>, Cisneros, El Bagre, </a:t>
                      </a:r>
                      <a:r>
                        <a:rPr lang="es-ES" sz="1000" kern="1200" dirty="0" err="1" smtClean="0">
                          <a:solidFill>
                            <a:schemeClr val="tx1"/>
                          </a:solidFill>
                          <a:latin typeface="Arial Narrow" panose="020B0606020202030204" pitchFamily="34" charset="0"/>
                          <a:ea typeface="+mn-ea"/>
                          <a:cs typeface="+mn-cs"/>
                        </a:rPr>
                        <a:t>Entrerrios</a:t>
                      </a:r>
                      <a:r>
                        <a:rPr lang="es-ES" sz="1000" kern="1200" dirty="0" smtClean="0">
                          <a:solidFill>
                            <a:schemeClr val="tx1"/>
                          </a:solidFill>
                          <a:latin typeface="Arial Narrow" panose="020B0606020202030204" pitchFamily="34" charset="0"/>
                          <a:ea typeface="+mn-ea"/>
                          <a:cs typeface="+mn-cs"/>
                        </a:rPr>
                        <a:t>, Envigado, Guarne, Jardín, Jericó, La Ceja, La Estrella, Marinilla, Medellín, Montebello, Retiro, </a:t>
                      </a:r>
                      <a:r>
                        <a:rPr lang="es-ES" sz="1000" kern="1200" dirty="0" err="1" smtClean="0">
                          <a:solidFill>
                            <a:schemeClr val="tx1"/>
                          </a:solidFill>
                          <a:latin typeface="Arial Narrow" panose="020B0606020202030204" pitchFamily="34" charset="0"/>
                          <a:ea typeface="+mn-ea"/>
                          <a:cs typeface="+mn-cs"/>
                        </a:rPr>
                        <a:t>Rionegro</a:t>
                      </a:r>
                      <a:r>
                        <a:rPr lang="es-ES" sz="1000" kern="1200" dirty="0" smtClean="0">
                          <a:solidFill>
                            <a:schemeClr val="tx1"/>
                          </a:solidFill>
                          <a:latin typeface="Arial Narrow" panose="020B0606020202030204" pitchFamily="34" charset="0"/>
                          <a:ea typeface="+mn-ea"/>
                          <a:cs typeface="+mn-cs"/>
                        </a:rPr>
                        <a:t>, San Pedro, San Roque, San Vicente, Santa Bárbara, Santo Domingo, </a:t>
                      </a:r>
                      <a:r>
                        <a:rPr lang="es-ES" sz="1000" kern="1200" dirty="0" err="1" smtClean="0">
                          <a:solidFill>
                            <a:schemeClr val="tx1"/>
                          </a:solidFill>
                          <a:latin typeface="Arial Narrow" panose="020B0606020202030204" pitchFamily="34" charset="0"/>
                          <a:ea typeface="+mn-ea"/>
                          <a:cs typeface="+mn-cs"/>
                        </a:rPr>
                        <a:t>Sonsón</a:t>
                      </a:r>
                      <a:r>
                        <a:rPr lang="es-ES" sz="1000" kern="1200" dirty="0" smtClean="0">
                          <a:solidFill>
                            <a:schemeClr val="tx1"/>
                          </a:solidFill>
                          <a:latin typeface="Arial Narrow" panose="020B0606020202030204" pitchFamily="34" charset="0"/>
                          <a:ea typeface="+mn-ea"/>
                          <a:cs typeface="+mn-cs"/>
                        </a:rPr>
                        <a:t> y Titiribí.</a:t>
                      </a:r>
                    </a:p>
                  </a:txBody>
                  <a:tcPr marL="91413" marR="91413" marT="35966" marB="3596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2381836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9"/>
          <p:cNvGraphicFramePr>
            <a:graphicFrameLocks noGrp="1"/>
          </p:cNvGraphicFramePr>
          <p:nvPr>
            <p:extLst>
              <p:ext uri="{D42A27DB-BD31-4B8C-83A1-F6EECF244321}">
                <p14:modId xmlns:p14="http://schemas.microsoft.com/office/powerpoint/2010/main" val="1439937801"/>
              </p:ext>
            </p:extLst>
          </p:nvPr>
        </p:nvGraphicFramePr>
        <p:xfrm>
          <a:off x="350838" y="1845952"/>
          <a:ext cx="5778500" cy="5626100"/>
        </p:xfrm>
        <a:graphic>
          <a:graphicData uri="http://schemas.openxmlformats.org/drawingml/2006/table">
            <a:tbl>
              <a:tblPr/>
              <a:tblGrid>
                <a:gridCol w="977898">
                  <a:extLst>
                    <a:ext uri="{9D8B030D-6E8A-4147-A177-3AD203B41FA5}"/>
                  </a:extLst>
                </a:gridCol>
                <a:gridCol w="4800602">
                  <a:extLst>
                    <a:ext uri="{9D8B030D-6E8A-4147-A177-3AD203B41FA5}"/>
                  </a:extLst>
                </a:gridCol>
              </a:tblGrid>
              <a:tr h="285311">
                <a:tc gridSpan="2">
                  <a:txBody>
                    <a:body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13" marR="91413" marT="35963" marB="35963">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586">
                <a:tc rowSpan="2">
                  <a:txBody>
                    <a:bodyPr/>
                    <a:lstStyle/>
                    <a:p>
                      <a:pPr algn="ctr"/>
                      <a:r>
                        <a:rPr lang="es-CO" sz="1100" b="1" spc="0" baseline="0" dirty="0" smtClean="0">
                          <a:solidFill>
                            <a:schemeClr val="tx1"/>
                          </a:solidFill>
                          <a:effectLst/>
                          <a:latin typeface="Arial Narrow" pitchFamily="34" charset="0"/>
                        </a:rPr>
                        <a:t>ALERTA NARANJA</a:t>
                      </a:r>
                      <a:endParaRPr lang="es-CO" sz="1100" b="1" spc="0" baseline="0" dirty="0">
                        <a:solidFill>
                          <a:schemeClr val="tx1"/>
                        </a:solidFill>
                        <a:effectLst/>
                        <a:latin typeface="Arial Narrow" pitchFamily="34" charset="0"/>
                      </a:endParaRPr>
                    </a:p>
                  </a:txBody>
                  <a:tcPr marL="91413" marR="91413" marT="35963" marB="35963"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E953C"/>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5101203">
                <a:tc vMerge="1">
                  <a:txBody>
                    <a:bodyPr/>
                    <a:lstStyle/>
                    <a:p>
                      <a:endParaRPr lang="es-CO"/>
                    </a:p>
                  </a:txBody>
                  <a:tcPr/>
                </a:tc>
                <a:tc>
                  <a:txBody>
                    <a:bodyPr/>
                    <a:lstStyle/>
                    <a:p>
                      <a:pPr algn="just"/>
                      <a:r>
                        <a:rPr lang="es-ES" sz="1000" b="1" kern="1200" dirty="0" smtClean="0">
                          <a:solidFill>
                            <a:schemeClr val="tx1"/>
                          </a:solidFill>
                          <a:latin typeface="Arial Narrow" panose="020B0606020202030204" pitchFamily="34" charset="0"/>
                          <a:ea typeface="+mn-ea"/>
                          <a:cs typeface="+mn-cs"/>
                        </a:rPr>
                        <a:t>BOYACÁ: </a:t>
                      </a:r>
                      <a:r>
                        <a:rPr lang="es-ES" sz="1000" kern="1200" dirty="0" smtClean="0">
                          <a:solidFill>
                            <a:schemeClr val="tx1"/>
                          </a:solidFill>
                          <a:latin typeface="Arial Narrow" panose="020B0606020202030204" pitchFamily="34" charset="0"/>
                          <a:ea typeface="+mn-ea"/>
                          <a:cs typeface="+mn-cs"/>
                        </a:rPr>
                        <a:t>Arcabuco, Belén, </a:t>
                      </a:r>
                      <a:r>
                        <a:rPr lang="es-ES" sz="1000" kern="1200" dirty="0" err="1" smtClean="0">
                          <a:solidFill>
                            <a:schemeClr val="tx1"/>
                          </a:solidFill>
                          <a:latin typeface="Arial Narrow" panose="020B0606020202030204" pitchFamily="34" charset="0"/>
                          <a:ea typeface="+mn-ea"/>
                          <a:cs typeface="+mn-cs"/>
                        </a:rPr>
                        <a:t>Betéitiva</a:t>
                      </a:r>
                      <a:r>
                        <a:rPr lang="es-ES" sz="1000" kern="1200" dirty="0" smtClean="0">
                          <a:solidFill>
                            <a:schemeClr val="tx1"/>
                          </a:solidFill>
                          <a:latin typeface="Arial Narrow" panose="020B0606020202030204" pitchFamily="34" charset="0"/>
                          <a:ea typeface="+mn-ea"/>
                          <a:cs typeface="+mn-cs"/>
                        </a:rPr>
                        <a:t>, Busbanzá, Chiquinquirá, Chíquiza, Chiscas, Chita, </a:t>
                      </a:r>
                      <a:r>
                        <a:rPr lang="es-ES" sz="1000" kern="1200" dirty="0" err="1" smtClean="0">
                          <a:solidFill>
                            <a:schemeClr val="tx1"/>
                          </a:solidFill>
                          <a:latin typeface="Arial Narrow" panose="020B0606020202030204" pitchFamily="34" charset="0"/>
                          <a:ea typeface="+mn-ea"/>
                          <a:cs typeface="+mn-cs"/>
                        </a:rPr>
                        <a:t>Chitaraque</a:t>
                      </a:r>
                      <a:r>
                        <a:rPr lang="es-ES" sz="1000" kern="1200" dirty="0" smtClean="0">
                          <a:solidFill>
                            <a:schemeClr val="tx1"/>
                          </a:solidFill>
                          <a:latin typeface="Arial Narrow" panose="020B0606020202030204" pitchFamily="34" charset="0"/>
                          <a:ea typeface="+mn-ea"/>
                          <a:cs typeface="+mn-cs"/>
                        </a:rPr>
                        <a:t>, Corrales, Covarachía, Cubará, Cucaita, El Espino, </a:t>
                      </a:r>
                      <a:r>
                        <a:rPr lang="es-ES" sz="1000" kern="1200" dirty="0" err="1" smtClean="0">
                          <a:solidFill>
                            <a:schemeClr val="tx1"/>
                          </a:solidFill>
                          <a:latin typeface="Arial Narrow" panose="020B0606020202030204" pitchFamily="34" charset="0"/>
                          <a:ea typeface="+mn-ea"/>
                          <a:cs typeface="+mn-cs"/>
                        </a:rPr>
                        <a:t>Gámeza</a:t>
                      </a:r>
                      <a:r>
                        <a:rPr lang="es-ES" sz="1000" kern="1200" dirty="0" smtClean="0">
                          <a:solidFill>
                            <a:schemeClr val="tx1"/>
                          </a:solidFill>
                          <a:latin typeface="Arial Narrow" panose="020B0606020202030204" pitchFamily="34" charset="0"/>
                          <a:ea typeface="+mn-ea"/>
                          <a:cs typeface="+mn-cs"/>
                        </a:rPr>
                        <a:t>, Guacamayas, Jericó, </a:t>
                      </a:r>
                      <a:r>
                        <a:rPr lang="es-ES" sz="1000" kern="1200" dirty="0" err="1" smtClean="0">
                          <a:solidFill>
                            <a:schemeClr val="tx1"/>
                          </a:solidFill>
                          <a:latin typeface="Arial Narrow" panose="020B0606020202030204" pitchFamily="34" charset="0"/>
                          <a:ea typeface="+mn-ea"/>
                          <a:cs typeface="+mn-cs"/>
                        </a:rPr>
                        <a:t>Mongua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Monguí</a:t>
                      </a:r>
                      <a:r>
                        <a:rPr lang="es-ES" sz="1000" kern="1200" dirty="0" smtClean="0">
                          <a:solidFill>
                            <a:schemeClr val="tx1"/>
                          </a:solidFill>
                          <a:latin typeface="Arial Narrow" panose="020B0606020202030204" pitchFamily="34" charset="0"/>
                          <a:ea typeface="+mn-ea"/>
                          <a:cs typeface="+mn-cs"/>
                        </a:rPr>
                        <a:t>, Nuevo Colón, </a:t>
                      </a:r>
                      <a:r>
                        <a:rPr lang="es-ES" sz="1000" kern="1200" dirty="0" err="1" smtClean="0">
                          <a:solidFill>
                            <a:schemeClr val="tx1"/>
                          </a:solidFill>
                          <a:latin typeface="Arial Narrow" panose="020B0606020202030204" pitchFamily="34" charset="0"/>
                          <a:ea typeface="+mn-ea"/>
                          <a:cs typeface="+mn-cs"/>
                        </a:rPr>
                        <a:t>Pisva</a:t>
                      </a:r>
                      <a:r>
                        <a:rPr lang="es-ES" sz="1000" kern="1200" dirty="0" smtClean="0">
                          <a:solidFill>
                            <a:schemeClr val="tx1"/>
                          </a:solidFill>
                          <a:latin typeface="Arial Narrow" panose="020B0606020202030204" pitchFamily="34" charset="0"/>
                          <a:ea typeface="+mn-ea"/>
                          <a:cs typeface="+mn-cs"/>
                        </a:rPr>
                        <a:t>, Almeida, Aquitania, Berbeo, Boyacá, </a:t>
                      </a:r>
                      <a:r>
                        <a:rPr lang="es-ES" sz="1000" kern="1200" dirty="0" err="1" smtClean="0">
                          <a:solidFill>
                            <a:schemeClr val="tx1"/>
                          </a:solidFill>
                          <a:latin typeface="Arial Narrow" panose="020B0606020202030204" pitchFamily="34" charset="0"/>
                          <a:ea typeface="+mn-ea"/>
                          <a:cs typeface="+mn-cs"/>
                        </a:rPr>
                        <a:t>Campohermoso</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Chinavita</a:t>
                      </a:r>
                      <a:r>
                        <a:rPr lang="es-ES" sz="1000" kern="1200" dirty="0" smtClean="0">
                          <a:solidFill>
                            <a:schemeClr val="tx1"/>
                          </a:solidFill>
                          <a:latin typeface="Arial Narrow" panose="020B0606020202030204" pitchFamily="34" charset="0"/>
                          <a:ea typeface="+mn-ea"/>
                          <a:cs typeface="+mn-cs"/>
                        </a:rPr>
                        <a:t>, Chivatá, </a:t>
                      </a:r>
                      <a:r>
                        <a:rPr lang="es-ES" sz="1000" kern="1200" dirty="0" err="1" smtClean="0">
                          <a:solidFill>
                            <a:schemeClr val="tx1"/>
                          </a:solidFill>
                          <a:latin typeface="Arial Narrow" panose="020B0606020202030204" pitchFamily="34" charset="0"/>
                          <a:ea typeface="+mn-ea"/>
                          <a:cs typeface="+mn-cs"/>
                        </a:rPr>
                        <a:t>Chivor</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Ciénega</a:t>
                      </a:r>
                      <a:r>
                        <a:rPr lang="es-ES" sz="1000" kern="1200" dirty="0" smtClean="0">
                          <a:solidFill>
                            <a:schemeClr val="tx1"/>
                          </a:solidFill>
                          <a:latin typeface="Arial Narrow" panose="020B0606020202030204" pitchFamily="34" charset="0"/>
                          <a:ea typeface="+mn-ea"/>
                          <a:cs typeface="+mn-cs"/>
                        </a:rPr>
                        <a:t>, Cómbita, Cuítiva, Duitama, El Cocuy, Firavitoba, Floresta, </a:t>
                      </a:r>
                      <a:r>
                        <a:rPr lang="es-ES" sz="1000" kern="1200" dirty="0" err="1" smtClean="0">
                          <a:solidFill>
                            <a:schemeClr val="tx1"/>
                          </a:solidFill>
                          <a:latin typeface="Arial Narrow" panose="020B0606020202030204" pitchFamily="34" charset="0"/>
                          <a:ea typeface="+mn-ea"/>
                          <a:cs typeface="+mn-cs"/>
                        </a:rPr>
                        <a:t>Garagoa</a:t>
                      </a:r>
                      <a:r>
                        <a:rPr lang="es-ES" sz="1000" kern="1200" dirty="0" smtClean="0">
                          <a:solidFill>
                            <a:schemeClr val="tx1"/>
                          </a:solidFill>
                          <a:latin typeface="Arial Narrow" panose="020B0606020202030204" pitchFamily="34" charset="0"/>
                          <a:ea typeface="+mn-ea"/>
                          <a:cs typeface="+mn-cs"/>
                        </a:rPr>
                        <a:t>, Guateque, </a:t>
                      </a:r>
                      <a:r>
                        <a:rPr lang="es-ES" sz="1000" kern="1200" dirty="0" err="1" smtClean="0">
                          <a:solidFill>
                            <a:schemeClr val="tx1"/>
                          </a:solidFill>
                          <a:latin typeface="Arial Narrow" panose="020B0606020202030204" pitchFamily="34" charset="0"/>
                          <a:ea typeface="+mn-ea"/>
                          <a:cs typeface="+mn-cs"/>
                        </a:rPr>
                        <a:t>Guayatá</a:t>
                      </a:r>
                      <a:r>
                        <a:rPr lang="es-ES" sz="1000" kern="1200" dirty="0" smtClean="0">
                          <a:solidFill>
                            <a:schemeClr val="tx1"/>
                          </a:solidFill>
                          <a:latin typeface="Arial Narrow" panose="020B0606020202030204" pitchFamily="34" charset="0"/>
                          <a:ea typeface="+mn-ea"/>
                          <a:cs typeface="+mn-cs"/>
                        </a:rPr>
                        <a:t>, Guicán, Iza, Jenesano, La Capilla, </a:t>
                      </a:r>
                      <a:r>
                        <a:rPr lang="es-ES" sz="1000" kern="1200" dirty="0" err="1" smtClean="0">
                          <a:solidFill>
                            <a:schemeClr val="tx1"/>
                          </a:solidFill>
                          <a:latin typeface="Arial Narrow" panose="020B0606020202030204" pitchFamily="34" charset="0"/>
                          <a:ea typeface="+mn-ea"/>
                          <a:cs typeface="+mn-cs"/>
                        </a:rPr>
                        <a:t>Labranzagrande</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Macanal</a:t>
                      </a:r>
                      <a:r>
                        <a:rPr lang="es-ES" sz="1000" kern="1200" dirty="0" smtClean="0">
                          <a:solidFill>
                            <a:schemeClr val="tx1"/>
                          </a:solidFill>
                          <a:latin typeface="Arial Narrow" panose="020B0606020202030204" pitchFamily="34" charset="0"/>
                          <a:ea typeface="+mn-ea"/>
                          <a:cs typeface="+mn-cs"/>
                        </a:rPr>
                        <a:t>, Miraflores, </a:t>
                      </a:r>
                      <a:r>
                        <a:rPr lang="es-ES" sz="1000" kern="1200" dirty="0" err="1" smtClean="0">
                          <a:solidFill>
                            <a:schemeClr val="tx1"/>
                          </a:solidFill>
                          <a:latin typeface="Arial Narrow" panose="020B0606020202030204" pitchFamily="34" charset="0"/>
                          <a:ea typeface="+mn-ea"/>
                          <a:cs typeface="+mn-cs"/>
                        </a:rPr>
                        <a:t>Moniquirá</a:t>
                      </a:r>
                      <a:r>
                        <a:rPr lang="es-ES" sz="1000" kern="1200" dirty="0" smtClean="0">
                          <a:solidFill>
                            <a:schemeClr val="tx1"/>
                          </a:solidFill>
                          <a:latin typeface="Arial Narrow" panose="020B0606020202030204" pitchFamily="34" charset="0"/>
                          <a:ea typeface="+mn-ea"/>
                          <a:cs typeface="+mn-cs"/>
                        </a:rPr>
                        <a:t>, Motavita, Nobsa, Oicatá, </a:t>
                      </a:r>
                      <a:r>
                        <a:rPr lang="es-ES" sz="1000" kern="1200" dirty="0" err="1" smtClean="0">
                          <a:solidFill>
                            <a:schemeClr val="tx1"/>
                          </a:solidFill>
                          <a:latin typeface="Arial Narrow" panose="020B0606020202030204" pitchFamily="34" charset="0"/>
                          <a:ea typeface="+mn-ea"/>
                          <a:cs typeface="+mn-cs"/>
                        </a:rPr>
                        <a:t>Pachavita</a:t>
                      </a:r>
                      <a:r>
                        <a:rPr lang="es-ES" sz="1000" kern="1200" dirty="0" smtClean="0">
                          <a:solidFill>
                            <a:schemeClr val="tx1"/>
                          </a:solidFill>
                          <a:latin typeface="Arial Narrow" panose="020B0606020202030204" pitchFamily="34" charset="0"/>
                          <a:ea typeface="+mn-ea"/>
                          <a:cs typeface="+mn-cs"/>
                        </a:rPr>
                        <a:t>, Páez, Paipa, </a:t>
                      </a:r>
                      <a:r>
                        <a:rPr lang="es-ES" sz="1000" kern="1200" dirty="0" err="1" smtClean="0">
                          <a:solidFill>
                            <a:schemeClr val="tx1"/>
                          </a:solidFill>
                          <a:latin typeface="Arial Narrow" panose="020B0606020202030204" pitchFamily="34" charset="0"/>
                          <a:ea typeface="+mn-ea"/>
                          <a:cs typeface="+mn-cs"/>
                        </a:rPr>
                        <a:t>Panqueba</a:t>
                      </a:r>
                      <a:r>
                        <a:rPr lang="es-ES" sz="1000" kern="1200" dirty="0" smtClean="0">
                          <a:solidFill>
                            <a:schemeClr val="tx1"/>
                          </a:solidFill>
                          <a:latin typeface="Arial Narrow" panose="020B0606020202030204" pitchFamily="34" charset="0"/>
                          <a:ea typeface="+mn-ea"/>
                          <a:cs typeface="+mn-cs"/>
                        </a:rPr>
                        <a:t>, Paya, Pesca, Ramiriquí, Rondón, San Eduardo, San </a:t>
                      </a:r>
                      <a:r>
                        <a:rPr lang="es-ES" sz="1000" kern="1200" dirty="0" err="1" smtClean="0">
                          <a:solidFill>
                            <a:schemeClr val="tx1"/>
                          </a:solidFill>
                          <a:latin typeface="Arial Narrow" panose="020B0606020202030204" pitchFamily="34" charset="0"/>
                          <a:ea typeface="+mn-ea"/>
                          <a:cs typeface="+mn-cs"/>
                        </a:rPr>
                        <a:t>Joséde</a:t>
                      </a:r>
                      <a:r>
                        <a:rPr lang="es-ES" sz="1000" kern="1200" dirty="0" smtClean="0">
                          <a:solidFill>
                            <a:schemeClr val="tx1"/>
                          </a:solidFill>
                          <a:latin typeface="Arial Narrow" panose="020B0606020202030204" pitchFamily="34" charset="0"/>
                          <a:ea typeface="+mn-ea"/>
                          <a:cs typeface="+mn-cs"/>
                        </a:rPr>
                        <a:t> Pare, Santa María, Santa Rosa de Viterbo, Santa Sofía, Santana, Siachoque, </a:t>
                      </a:r>
                      <a:r>
                        <a:rPr lang="es-ES" sz="1000" kern="1200" dirty="0" err="1" smtClean="0">
                          <a:solidFill>
                            <a:schemeClr val="tx1"/>
                          </a:solidFill>
                          <a:latin typeface="Arial Narrow" panose="020B0606020202030204" pitchFamily="34" charset="0"/>
                          <a:ea typeface="+mn-ea"/>
                          <a:cs typeface="+mn-cs"/>
                        </a:rPr>
                        <a:t>Sogamoso</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Somondoco</a:t>
                      </a:r>
                      <a:r>
                        <a:rPr lang="es-ES" sz="1000" kern="1200" dirty="0" smtClean="0">
                          <a:solidFill>
                            <a:schemeClr val="tx1"/>
                          </a:solidFill>
                          <a:latin typeface="Arial Narrow" panose="020B0606020202030204" pitchFamily="34" charset="0"/>
                          <a:ea typeface="+mn-ea"/>
                          <a:cs typeface="+mn-cs"/>
                        </a:rPr>
                        <a:t>, Soracá, Sutatenza, </a:t>
                      </a:r>
                      <a:r>
                        <a:rPr lang="es-ES" sz="1000" kern="1200" dirty="0" err="1" smtClean="0">
                          <a:solidFill>
                            <a:schemeClr val="tx1"/>
                          </a:solidFill>
                          <a:latin typeface="Arial Narrow" panose="020B0606020202030204" pitchFamily="34" charset="0"/>
                          <a:ea typeface="+mn-ea"/>
                          <a:cs typeface="+mn-cs"/>
                        </a:rPr>
                        <a:t>Tenza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Tibaná</a:t>
                      </a:r>
                      <a:r>
                        <a:rPr lang="es-ES" sz="1000" kern="1200" dirty="0" smtClean="0">
                          <a:solidFill>
                            <a:schemeClr val="tx1"/>
                          </a:solidFill>
                          <a:latin typeface="Arial Narrow" panose="020B0606020202030204" pitchFamily="34" charset="0"/>
                          <a:ea typeface="+mn-ea"/>
                          <a:cs typeface="+mn-cs"/>
                        </a:rPr>
                        <a:t>, Tibasosa, Toca, Tota, Tunja, Tuta, </a:t>
                      </a:r>
                      <a:r>
                        <a:rPr lang="es-ES" sz="1000" kern="1200" dirty="0" err="1" smtClean="0">
                          <a:solidFill>
                            <a:schemeClr val="tx1"/>
                          </a:solidFill>
                          <a:latin typeface="Arial Narrow" panose="020B0606020202030204" pitchFamily="34" charset="0"/>
                          <a:ea typeface="+mn-ea"/>
                          <a:cs typeface="+mn-cs"/>
                        </a:rPr>
                        <a:t>Úmbita</a:t>
                      </a:r>
                      <a:r>
                        <a:rPr lang="es-ES" sz="1000" kern="1200" dirty="0" smtClean="0">
                          <a:solidFill>
                            <a:schemeClr val="tx1"/>
                          </a:solidFill>
                          <a:latin typeface="Arial Narrow" panose="020B0606020202030204" pitchFamily="34" charset="0"/>
                          <a:ea typeface="+mn-ea"/>
                          <a:cs typeface="+mn-cs"/>
                        </a:rPr>
                        <a:t>, Viracachá y </a:t>
                      </a:r>
                      <a:r>
                        <a:rPr lang="es-ES" sz="1000" kern="1200" dirty="0" err="1" smtClean="0">
                          <a:solidFill>
                            <a:schemeClr val="tx1"/>
                          </a:solidFill>
                          <a:latin typeface="Arial Narrow" panose="020B0606020202030204" pitchFamily="34" charset="0"/>
                          <a:ea typeface="+mn-ea"/>
                          <a:cs typeface="+mn-cs"/>
                        </a:rPr>
                        <a:t>ZetaquiráRáquira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Saboyá</a:t>
                      </a:r>
                      <a:r>
                        <a:rPr lang="es-ES" sz="1000" kern="1200" dirty="0" smtClean="0">
                          <a:solidFill>
                            <a:schemeClr val="tx1"/>
                          </a:solidFill>
                          <a:latin typeface="Arial Narrow" panose="020B0606020202030204" pitchFamily="34" charset="0"/>
                          <a:ea typeface="+mn-ea"/>
                          <a:cs typeface="+mn-cs"/>
                        </a:rPr>
                        <a:t>, Samacá, San Luis de </a:t>
                      </a:r>
                      <a:r>
                        <a:rPr lang="es-ES" sz="1000" kern="1200" dirty="0" err="1" smtClean="0">
                          <a:solidFill>
                            <a:schemeClr val="tx1"/>
                          </a:solidFill>
                          <a:latin typeface="Arial Narrow" panose="020B0606020202030204" pitchFamily="34" charset="0"/>
                          <a:ea typeface="+mn-ea"/>
                          <a:cs typeface="+mn-cs"/>
                        </a:rPr>
                        <a:t>Gaceno</a:t>
                      </a:r>
                      <a:r>
                        <a:rPr lang="es-ES" sz="1000" kern="1200" dirty="0" smtClean="0">
                          <a:solidFill>
                            <a:schemeClr val="tx1"/>
                          </a:solidFill>
                          <a:latin typeface="Arial Narrow" panose="020B0606020202030204" pitchFamily="34" charset="0"/>
                          <a:ea typeface="+mn-ea"/>
                          <a:cs typeface="+mn-cs"/>
                        </a:rPr>
                        <a:t>, San Mateo, San Miguel de Sema, San Pablo de </a:t>
                      </a:r>
                      <a:r>
                        <a:rPr lang="es-ES" sz="1000" kern="1200" dirty="0" err="1" smtClean="0">
                          <a:solidFill>
                            <a:schemeClr val="tx1"/>
                          </a:solidFill>
                          <a:latin typeface="Arial Narrow" panose="020B0606020202030204" pitchFamily="34" charset="0"/>
                          <a:ea typeface="+mn-ea"/>
                          <a:cs typeface="+mn-cs"/>
                        </a:rPr>
                        <a:t>Borbur</a:t>
                      </a:r>
                      <a:r>
                        <a:rPr lang="es-ES" sz="1000" kern="1200" dirty="0" smtClean="0">
                          <a:solidFill>
                            <a:schemeClr val="tx1"/>
                          </a:solidFill>
                          <a:latin typeface="Arial Narrow" panose="020B0606020202030204" pitchFamily="34" charset="0"/>
                          <a:ea typeface="+mn-ea"/>
                          <a:cs typeface="+mn-cs"/>
                        </a:rPr>
                        <a:t>, Sativanorte, Soatá, </a:t>
                      </a:r>
                      <a:r>
                        <a:rPr lang="es-ES" sz="1000" kern="1200" dirty="0" err="1" smtClean="0">
                          <a:solidFill>
                            <a:schemeClr val="tx1"/>
                          </a:solidFill>
                          <a:latin typeface="Arial Narrow" panose="020B0606020202030204" pitchFamily="34" charset="0"/>
                          <a:ea typeface="+mn-ea"/>
                          <a:cs typeface="+mn-cs"/>
                        </a:rPr>
                        <a:t>Socha</a:t>
                      </a:r>
                      <a:r>
                        <a:rPr lang="es-ES" sz="1000" kern="1200" dirty="0" smtClean="0">
                          <a:solidFill>
                            <a:schemeClr val="tx1"/>
                          </a:solidFill>
                          <a:latin typeface="Arial Narrow" panose="020B0606020202030204" pitchFamily="34" charset="0"/>
                          <a:ea typeface="+mn-ea"/>
                          <a:cs typeface="+mn-cs"/>
                        </a:rPr>
                        <a:t>, Socotá, Sora, Sotaquirá, Susacón, Sutamarchán, Tasco, Tinjacá, </a:t>
                      </a:r>
                      <a:r>
                        <a:rPr lang="es-ES" sz="1000" kern="1200" dirty="0" err="1" smtClean="0">
                          <a:solidFill>
                            <a:schemeClr val="tx1"/>
                          </a:solidFill>
                          <a:latin typeface="Arial Narrow" panose="020B0606020202030204" pitchFamily="34" charset="0"/>
                          <a:ea typeface="+mn-ea"/>
                          <a:cs typeface="+mn-cs"/>
                        </a:rPr>
                        <a:t>Tipacoque</a:t>
                      </a:r>
                      <a:r>
                        <a:rPr lang="es-ES" sz="1000" kern="1200" dirty="0" smtClean="0">
                          <a:solidFill>
                            <a:schemeClr val="tx1"/>
                          </a:solidFill>
                          <a:latin typeface="Arial Narrow" panose="020B0606020202030204" pitchFamily="34" charset="0"/>
                          <a:ea typeface="+mn-ea"/>
                          <a:cs typeface="+mn-cs"/>
                        </a:rPr>
                        <a:t>, Togüí, </a:t>
                      </a:r>
                      <a:r>
                        <a:rPr lang="es-ES" sz="1000" kern="1200" dirty="0" err="1" smtClean="0">
                          <a:solidFill>
                            <a:schemeClr val="tx1"/>
                          </a:solidFill>
                          <a:latin typeface="Arial Narrow" panose="020B0606020202030204" pitchFamily="34" charset="0"/>
                          <a:ea typeface="+mn-ea"/>
                          <a:cs typeface="+mn-cs"/>
                        </a:rPr>
                        <a:t>Tópaga</a:t>
                      </a:r>
                      <a:r>
                        <a:rPr lang="es-ES" sz="1000" kern="1200" dirty="0" smtClean="0">
                          <a:solidFill>
                            <a:schemeClr val="tx1"/>
                          </a:solidFill>
                          <a:latin typeface="Arial Narrow" panose="020B0606020202030204" pitchFamily="34" charset="0"/>
                          <a:ea typeface="+mn-ea"/>
                          <a:cs typeface="+mn-cs"/>
                        </a:rPr>
                        <a:t>, Turmequé, </a:t>
                      </a:r>
                      <a:r>
                        <a:rPr lang="es-ES" sz="1000" kern="1200" dirty="0" err="1" smtClean="0">
                          <a:solidFill>
                            <a:schemeClr val="tx1"/>
                          </a:solidFill>
                          <a:latin typeface="Arial Narrow" panose="020B0606020202030204" pitchFamily="34" charset="0"/>
                          <a:ea typeface="+mn-ea"/>
                          <a:cs typeface="+mn-cs"/>
                        </a:rPr>
                        <a:t>Ventaquemada</a:t>
                      </a:r>
                      <a:r>
                        <a:rPr lang="es-ES" sz="1000" kern="1200" dirty="0" smtClean="0">
                          <a:solidFill>
                            <a:schemeClr val="tx1"/>
                          </a:solidFill>
                          <a:latin typeface="Arial Narrow" panose="020B0606020202030204" pitchFamily="34" charset="0"/>
                          <a:ea typeface="+mn-ea"/>
                          <a:cs typeface="+mn-cs"/>
                        </a:rPr>
                        <a:t> y Villa de Leiva.</a:t>
                      </a:r>
                    </a:p>
                    <a:p>
                      <a:pPr algn="just"/>
                      <a:r>
                        <a:rPr lang="es-ES" sz="1000" b="1" kern="1200" dirty="0" smtClean="0">
                          <a:solidFill>
                            <a:schemeClr val="tx1"/>
                          </a:solidFill>
                          <a:latin typeface="Arial Narrow" panose="020B0606020202030204" pitchFamily="34" charset="0"/>
                          <a:ea typeface="+mn-ea"/>
                          <a:cs typeface="+mn-cs"/>
                        </a:rPr>
                        <a:t>CALDAS: </a:t>
                      </a:r>
                      <a:r>
                        <a:rPr lang="es-ES" sz="1000" kern="1200" dirty="0" smtClean="0">
                          <a:solidFill>
                            <a:schemeClr val="tx1"/>
                          </a:solidFill>
                          <a:latin typeface="Arial Narrow" panose="020B0606020202030204" pitchFamily="34" charset="0"/>
                          <a:ea typeface="+mn-ea"/>
                          <a:cs typeface="+mn-cs"/>
                        </a:rPr>
                        <a:t>Anserma, Aranzazu, </a:t>
                      </a:r>
                      <a:r>
                        <a:rPr lang="es-ES" sz="1000" kern="1200" dirty="0" err="1" smtClean="0">
                          <a:solidFill>
                            <a:schemeClr val="tx1"/>
                          </a:solidFill>
                          <a:latin typeface="Arial Narrow" panose="020B0606020202030204" pitchFamily="34" charset="0"/>
                          <a:ea typeface="+mn-ea"/>
                          <a:cs typeface="+mn-cs"/>
                        </a:rPr>
                        <a:t>Belalcaza</a:t>
                      </a:r>
                      <a:r>
                        <a:rPr lang="es-ES" sz="1000" kern="1200" dirty="0" smtClean="0">
                          <a:solidFill>
                            <a:schemeClr val="tx1"/>
                          </a:solidFill>
                          <a:latin typeface="Arial Narrow" panose="020B0606020202030204" pitchFamily="34" charset="0"/>
                          <a:ea typeface="+mn-ea"/>
                          <a:cs typeface="+mn-cs"/>
                        </a:rPr>
                        <a:t> y, Riosucio.</a:t>
                      </a:r>
                    </a:p>
                    <a:p>
                      <a:pPr algn="just"/>
                      <a:r>
                        <a:rPr lang="es-ES" sz="1000" b="1" kern="1200" dirty="0" smtClean="0">
                          <a:solidFill>
                            <a:schemeClr val="tx1"/>
                          </a:solidFill>
                          <a:latin typeface="Arial Narrow" panose="020B0606020202030204" pitchFamily="34" charset="0"/>
                          <a:ea typeface="+mn-ea"/>
                          <a:cs typeface="+mn-cs"/>
                        </a:rPr>
                        <a:t>CUNDINAMARCA: </a:t>
                      </a:r>
                      <a:r>
                        <a:rPr lang="es-ES" sz="1000" kern="1200" dirty="0" smtClean="0">
                          <a:solidFill>
                            <a:schemeClr val="tx1"/>
                          </a:solidFill>
                          <a:latin typeface="Arial Narrow" panose="020B0606020202030204" pitchFamily="34" charset="0"/>
                          <a:ea typeface="+mn-ea"/>
                          <a:cs typeface="+mn-cs"/>
                        </a:rPr>
                        <a:t>Bogotá, D.C., Arbeláez, Cabrera, Carmen de </a:t>
                      </a:r>
                      <a:r>
                        <a:rPr lang="es-ES" sz="1000" kern="1200" dirty="0" err="1" smtClean="0">
                          <a:solidFill>
                            <a:schemeClr val="tx1"/>
                          </a:solidFill>
                          <a:latin typeface="Arial Narrow" panose="020B0606020202030204" pitchFamily="34" charset="0"/>
                          <a:ea typeface="+mn-ea"/>
                          <a:cs typeface="+mn-cs"/>
                        </a:rPr>
                        <a:t>Carupa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Chocontá</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Cucunubá</a:t>
                      </a:r>
                      <a:r>
                        <a:rPr lang="es-ES" sz="1000" kern="1200" dirty="0" smtClean="0">
                          <a:solidFill>
                            <a:schemeClr val="tx1"/>
                          </a:solidFill>
                          <a:latin typeface="Arial Narrow" panose="020B0606020202030204" pitchFamily="34" charset="0"/>
                          <a:ea typeface="+mn-ea"/>
                          <a:cs typeface="+mn-cs"/>
                        </a:rPr>
                        <a:t>, El Colegio, Fúquene, </a:t>
                      </a:r>
                      <a:r>
                        <a:rPr lang="es-ES" sz="1000" kern="1200" dirty="0" err="1" smtClean="0">
                          <a:solidFill>
                            <a:schemeClr val="tx1"/>
                          </a:solidFill>
                          <a:latin typeface="Arial Narrow" panose="020B0606020202030204" pitchFamily="34" charset="0"/>
                          <a:ea typeface="+mn-ea"/>
                          <a:cs typeface="+mn-cs"/>
                        </a:rPr>
                        <a:t>Fusagasugá</a:t>
                      </a:r>
                      <a:r>
                        <a:rPr lang="es-ES" sz="1000" kern="1200" dirty="0" smtClean="0">
                          <a:solidFill>
                            <a:schemeClr val="tx1"/>
                          </a:solidFill>
                          <a:latin typeface="Arial Narrow" panose="020B0606020202030204" pitchFamily="34" charset="0"/>
                          <a:ea typeface="+mn-ea"/>
                          <a:cs typeface="+mn-cs"/>
                        </a:rPr>
                        <a:t>, Gachancipá, Granada, </a:t>
                      </a:r>
                      <a:r>
                        <a:rPr lang="es-ES" sz="1000" kern="1200" dirty="0" err="1" smtClean="0">
                          <a:solidFill>
                            <a:schemeClr val="tx1"/>
                          </a:solidFill>
                          <a:latin typeface="Arial Narrow" panose="020B0606020202030204" pitchFamily="34" charset="0"/>
                          <a:ea typeface="+mn-ea"/>
                          <a:cs typeface="+mn-cs"/>
                        </a:rPr>
                        <a:t>Bojacá</a:t>
                      </a:r>
                      <a:r>
                        <a:rPr lang="es-ES" sz="1000" kern="1200" dirty="0" smtClean="0">
                          <a:solidFill>
                            <a:schemeClr val="tx1"/>
                          </a:solidFill>
                          <a:latin typeface="Arial Narrow" panose="020B0606020202030204" pitchFamily="34" charset="0"/>
                          <a:ea typeface="+mn-ea"/>
                          <a:cs typeface="+mn-cs"/>
                        </a:rPr>
                        <a:t>, Cajicá, </a:t>
                      </a:r>
                      <a:r>
                        <a:rPr lang="es-ES" sz="1000" kern="1200" dirty="0" err="1" smtClean="0">
                          <a:solidFill>
                            <a:schemeClr val="tx1"/>
                          </a:solidFill>
                          <a:latin typeface="Arial Narrow" panose="020B0606020202030204" pitchFamily="34" charset="0"/>
                          <a:ea typeface="+mn-ea"/>
                          <a:cs typeface="+mn-cs"/>
                        </a:rPr>
                        <a:t>Cáqueza</a:t>
                      </a:r>
                      <a:r>
                        <a:rPr lang="es-ES" sz="1000" kern="1200" dirty="0" smtClean="0">
                          <a:solidFill>
                            <a:schemeClr val="tx1"/>
                          </a:solidFill>
                          <a:latin typeface="Arial Narrow" panose="020B0606020202030204" pitchFamily="34" charset="0"/>
                          <a:ea typeface="+mn-ea"/>
                          <a:cs typeface="+mn-cs"/>
                        </a:rPr>
                        <a:t>, Chía, </a:t>
                      </a:r>
                      <a:r>
                        <a:rPr lang="es-ES" sz="1000" kern="1200" dirty="0" err="1" smtClean="0">
                          <a:solidFill>
                            <a:schemeClr val="tx1"/>
                          </a:solidFill>
                          <a:latin typeface="Arial Narrow" panose="020B0606020202030204" pitchFamily="34" charset="0"/>
                          <a:ea typeface="+mn-ea"/>
                          <a:cs typeface="+mn-cs"/>
                        </a:rPr>
                        <a:t>Chipaque</a:t>
                      </a:r>
                      <a:r>
                        <a:rPr lang="es-ES" sz="1000" kern="1200" dirty="0" smtClean="0">
                          <a:solidFill>
                            <a:schemeClr val="tx1"/>
                          </a:solidFill>
                          <a:latin typeface="Arial Narrow" panose="020B0606020202030204" pitchFamily="34" charset="0"/>
                          <a:ea typeface="+mn-ea"/>
                          <a:cs typeface="+mn-cs"/>
                        </a:rPr>
                        <a:t>, Choachí, Cota, El Rosal, </a:t>
                      </a:r>
                      <a:r>
                        <a:rPr lang="es-ES" sz="1000" kern="1200" dirty="0" err="1" smtClean="0">
                          <a:solidFill>
                            <a:schemeClr val="tx1"/>
                          </a:solidFill>
                          <a:latin typeface="Arial Narrow" panose="020B0606020202030204" pitchFamily="34" charset="0"/>
                          <a:ea typeface="+mn-ea"/>
                          <a:cs typeface="+mn-cs"/>
                        </a:rPr>
                        <a:t>Facatativá</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Fómeque</a:t>
                      </a:r>
                      <a:r>
                        <a:rPr lang="es-ES" sz="1000" kern="1200" dirty="0" smtClean="0">
                          <a:solidFill>
                            <a:schemeClr val="tx1"/>
                          </a:solidFill>
                          <a:latin typeface="Arial Narrow" panose="020B0606020202030204" pitchFamily="34" charset="0"/>
                          <a:ea typeface="+mn-ea"/>
                          <a:cs typeface="+mn-cs"/>
                        </a:rPr>
                        <a:t>, Fosca, Funza, </a:t>
                      </a:r>
                      <a:r>
                        <a:rPr lang="es-ES" sz="1000" kern="1200" dirty="0" err="1" smtClean="0">
                          <a:solidFill>
                            <a:schemeClr val="tx1"/>
                          </a:solidFill>
                          <a:latin typeface="Arial Narrow" panose="020B0606020202030204" pitchFamily="34" charset="0"/>
                          <a:ea typeface="+mn-ea"/>
                          <a:cs typeface="+mn-cs"/>
                        </a:rPr>
                        <a:t>Gachalá</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Gachetá</a:t>
                      </a:r>
                      <a:r>
                        <a:rPr lang="es-ES" sz="1000" kern="1200" dirty="0" smtClean="0">
                          <a:solidFill>
                            <a:schemeClr val="tx1"/>
                          </a:solidFill>
                          <a:latin typeface="Arial Narrow" panose="020B0606020202030204" pitchFamily="34" charset="0"/>
                          <a:ea typeface="+mn-ea"/>
                          <a:cs typeface="+mn-cs"/>
                        </a:rPr>
                        <a:t>, Guasca, </a:t>
                      </a:r>
                      <a:r>
                        <a:rPr lang="es-ES" sz="1000" kern="1200" dirty="0" err="1" smtClean="0">
                          <a:solidFill>
                            <a:schemeClr val="tx1"/>
                          </a:solidFill>
                          <a:latin typeface="Arial Narrow" panose="020B0606020202030204" pitchFamily="34" charset="0"/>
                          <a:ea typeface="+mn-ea"/>
                          <a:cs typeface="+mn-cs"/>
                        </a:rPr>
                        <a:t>Guatavita</a:t>
                      </a:r>
                      <a:r>
                        <a:rPr lang="es-ES" sz="1000" kern="1200" dirty="0" smtClean="0">
                          <a:solidFill>
                            <a:schemeClr val="tx1"/>
                          </a:solidFill>
                          <a:latin typeface="Arial Narrow" panose="020B0606020202030204" pitchFamily="34" charset="0"/>
                          <a:ea typeface="+mn-ea"/>
                          <a:cs typeface="+mn-cs"/>
                        </a:rPr>
                        <a:t>, Gutiérrez, La Calera, </a:t>
                      </a:r>
                      <a:r>
                        <a:rPr lang="es-ES" sz="1000" kern="1200" dirty="0" err="1" smtClean="0">
                          <a:solidFill>
                            <a:schemeClr val="tx1"/>
                          </a:solidFill>
                          <a:latin typeface="Arial Narrow" panose="020B0606020202030204" pitchFamily="34" charset="0"/>
                          <a:ea typeface="+mn-ea"/>
                          <a:cs typeface="+mn-cs"/>
                        </a:rPr>
                        <a:t>Machetá</a:t>
                      </a:r>
                      <a:r>
                        <a:rPr lang="es-ES" sz="1000" kern="1200" dirty="0" smtClean="0">
                          <a:solidFill>
                            <a:schemeClr val="tx1"/>
                          </a:solidFill>
                          <a:latin typeface="Arial Narrow" panose="020B0606020202030204" pitchFamily="34" charset="0"/>
                          <a:ea typeface="+mn-ea"/>
                          <a:cs typeface="+mn-cs"/>
                        </a:rPr>
                        <a:t>, Madrid, Manta, Medina, Mosquera, Paratebueno, </a:t>
                      </a:r>
                      <a:r>
                        <a:rPr lang="es-ES" sz="1000" kern="1200" dirty="0" err="1" smtClean="0">
                          <a:solidFill>
                            <a:schemeClr val="tx1"/>
                          </a:solidFill>
                          <a:latin typeface="Arial Narrow" panose="020B0606020202030204" pitchFamily="34" charset="0"/>
                          <a:ea typeface="+mn-ea"/>
                          <a:cs typeface="+mn-cs"/>
                        </a:rPr>
                        <a:t>Quetame</a:t>
                      </a:r>
                      <a:r>
                        <a:rPr lang="es-ES" sz="1000" kern="1200" dirty="0" smtClean="0">
                          <a:solidFill>
                            <a:schemeClr val="tx1"/>
                          </a:solidFill>
                          <a:latin typeface="Arial Narrow" panose="020B0606020202030204" pitchFamily="34" charset="0"/>
                          <a:ea typeface="+mn-ea"/>
                          <a:cs typeface="+mn-cs"/>
                        </a:rPr>
                        <a:t>, San Antonio de  Tequendama, </a:t>
                      </a:r>
                      <a:r>
                        <a:rPr lang="es-ES" sz="1000" kern="1200" dirty="0" err="1" smtClean="0">
                          <a:solidFill>
                            <a:schemeClr val="tx1"/>
                          </a:solidFill>
                          <a:latin typeface="Arial Narrow" panose="020B0606020202030204" pitchFamily="34" charset="0"/>
                          <a:ea typeface="+mn-ea"/>
                          <a:cs typeface="+mn-cs"/>
                        </a:rPr>
                        <a:t>Sesquilé</a:t>
                      </a:r>
                      <a:r>
                        <a:rPr lang="es-ES" sz="1000" kern="1200" dirty="0" smtClean="0">
                          <a:solidFill>
                            <a:schemeClr val="tx1"/>
                          </a:solidFill>
                          <a:latin typeface="Arial Narrow" panose="020B0606020202030204" pitchFamily="34" charset="0"/>
                          <a:ea typeface="+mn-ea"/>
                          <a:cs typeface="+mn-cs"/>
                        </a:rPr>
                        <a:t>, Soacha, Sopó, Susa, Tena, Tenjo, </a:t>
                      </a:r>
                      <a:r>
                        <a:rPr lang="es-ES" sz="1000" kern="1200" dirty="0" err="1" smtClean="0">
                          <a:solidFill>
                            <a:schemeClr val="tx1"/>
                          </a:solidFill>
                          <a:latin typeface="Arial Narrow" panose="020B0606020202030204" pitchFamily="34" charset="0"/>
                          <a:ea typeface="+mn-ea"/>
                          <a:cs typeface="+mn-cs"/>
                        </a:rPr>
                        <a:t>Tibirita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Ubalá</a:t>
                      </a:r>
                      <a:r>
                        <a:rPr lang="es-ES" sz="1000" kern="1200" dirty="0" smtClean="0">
                          <a:solidFill>
                            <a:schemeClr val="tx1"/>
                          </a:solidFill>
                          <a:latin typeface="Arial Narrow" panose="020B0606020202030204" pitchFamily="34" charset="0"/>
                          <a:ea typeface="+mn-ea"/>
                          <a:cs typeface="+mn-cs"/>
                        </a:rPr>
                        <a:t>, Ubaque, Une,</a:t>
                      </a:r>
                      <a:r>
                        <a:rPr lang="es-ES" sz="1000" kern="1200" baseline="0" dirty="0" smtClean="0">
                          <a:solidFill>
                            <a:schemeClr val="tx1"/>
                          </a:solidFill>
                          <a:latin typeface="Arial Narrow" panose="020B0606020202030204" pitchFamily="34" charset="0"/>
                          <a:ea typeface="+mn-ea"/>
                          <a:cs typeface="+mn-cs"/>
                        </a:rPr>
                        <a:t> </a:t>
                      </a:r>
                      <a:r>
                        <a:rPr lang="es-ES" sz="1000" kern="1200" dirty="0" smtClean="0">
                          <a:solidFill>
                            <a:schemeClr val="tx1"/>
                          </a:solidFill>
                          <a:latin typeface="Arial Narrow" panose="020B0606020202030204" pitchFamily="34" charset="0"/>
                          <a:ea typeface="+mn-ea"/>
                          <a:cs typeface="+mn-cs"/>
                        </a:rPr>
                        <a:t> Guachetá, </a:t>
                      </a:r>
                      <a:r>
                        <a:rPr lang="es-ES" sz="1000" kern="1200" dirty="0" err="1" smtClean="0">
                          <a:solidFill>
                            <a:schemeClr val="tx1"/>
                          </a:solidFill>
                          <a:latin typeface="Arial Narrow" panose="020B0606020202030204" pitchFamily="34" charset="0"/>
                          <a:ea typeface="+mn-ea"/>
                          <a:cs typeface="+mn-cs"/>
                        </a:rPr>
                        <a:t>Lenguazaque</a:t>
                      </a:r>
                      <a:r>
                        <a:rPr lang="es-ES" sz="1000" kern="1200" dirty="0" smtClean="0">
                          <a:solidFill>
                            <a:schemeClr val="tx1"/>
                          </a:solidFill>
                          <a:latin typeface="Arial Narrow" panose="020B0606020202030204" pitchFamily="34" charset="0"/>
                          <a:ea typeface="+mn-ea"/>
                          <a:cs typeface="+mn-cs"/>
                        </a:rPr>
                        <a:t>, Nemocón, Pasca, San Bernardo, </a:t>
                      </a:r>
                      <a:r>
                        <a:rPr lang="es-ES" sz="1000" kern="1200" dirty="0" err="1" smtClean="0">
                          <a:solidFill>
                            <a:schemeClr val="tx1"/>
                          </a:solidFill>
                          <a:latin typeface="Arial Narrow" panose="020B0606020202030204" pitchFamily="34" charset="0"/>
                          <a:ea typeface="+mn-ea"/>
                          <a:cs typeface="+mn-cs"/>
                        </a:rPr>
                        <a:t>Sibaté</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Silvania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Suesca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Sutatausa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Tausa</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Tibacuy</a:t>
                      </a:r>
                      <a:r>
                        <a:rPr lang="es-ES" sz="1000" kern="1200" dirty="0" smtClean="0">
                          <a:solidFill>
                            <a:schemeClr val="tx1"/>
                          </a:solidFill>
                          <a:latin typeface="Arial Narrow" panose="020B0606020202030204" pitchFamily="34" charset="0"/>
                          <a:ea typeface="+mn-ea"/>
                          <a:cs typeface="+mn-cs"/>
                        </a:rPr>
                        <a:t>, Tocancipá, Ubaté, </a:t>
                      </a:r>
                      <a:r>
                        <a:rPr lang="es-ES" sz="1000" kern="1200" dirty="0" err="1" smtClean="0">
                          <a:solidFill>
                            <a:schemeClr val="tx1"/>
                          </a:solidFill>
                          <a:latin typeface="Arial Narrow" panose="020B0606020202030204" pitchFamily="34" charset="0"/>
                          <a:ea typeface="+mn-ea"/>
                          <a:cs typeface="+mn-cs"/>
                        </a:rPr>
                        <a:t>Villapinzón</a:t>
                      </a:r>
                      <a:r>
                        <a:rPr lang="es-ES" sz="1000" kern="1200" dirty="0" smtClean="0">
                          <a:solidFill>
                            <a:schemeClr val="tx1"/>
                          </a:solidFill>
                          <a:latin typeface="Arial Narrow" panose="020B0606020202030204" pitchFamily="34" charset="0"/>
                          <a:ea typeface="+mn-ea"/>
                          <a:cs typeface="+mn-cs"/>
                        </a:rPr>
                        <a:t> y </a:t>
                      </a:r>
                      <a:r>
                        <a:rPr lang="es-ES" sz="1000" kern="1200" dirty="0" err="1" smtClean="0">
                          <a:solidFill>
                            <a:schemeClr val="tx1"/>
                          </a:solidFill>
                          <a:latin typeface="Arial Narrow" panose="020B0606020202030204" pitchFamily="34" charset="0"/>
                          <a:ea typeface="+mn-ea"/>
                          <a:cs typeface="+mn-cs"/>
                        </a:rPr>
                        <a:t>Viotá</a:t>
                      </a:r>
                      <a:r>
                        <a:rPr lang="es-ES" sz="1000" kern="1200" dirty="0" smtClean="0">
                          <a:solidFill>
                            <a:schemeClr val="tx1"/>
                          </a:solidFill>
                          <a:latin typeface="Arial Narrow" panose="020B0606020202030204" pitchFamily="34" charset="0"/>
                          <a:ea typeface="+mn-ea"/>
                          <a:cs typeface="+mn-cs"/>
                        </a:rPr>
                        <a:t>.</a:t>
                      </a:r>
                    </a:p>
                    <a:p>
                      <a:pPr algn="just"/>
                      <a:r>
                        <a:rPr lang="es-ES" sz="1000" b="1" kern="1200" dirty="0" smtClean="0">
                          <a:solidFill>
                            <a:schemeClr val="tx1"/>
                          </a:solidFill>
                          <a:latin typeface="Arial Narrow" panose="020B0606020202030204" pitchFamily="34" charset="0"/>
                          <a:ea typeface="+mn-ea"/>
                          <a:cs typeface="+mn-cs"/>
                        </a:rPr>
                        <a:t>HUILA:  </a:t>
                      </a:r>
                      <a:r>
                        <a:rPr lang="es-ES" sz="1000" kern="1200" dirty="0" smtClean="0">
                          <a:solidFill>
                            <a:schemeClr val="tx1"/>
                          </a:solidFill>
                          <a:latin typeface="Arial Narrow" panose="020B0606020202030204" pitchFamily="34" charset="0"/>
                          <a:ea typeface="+mn-ea"/>
                          <a:cs typeface="+mn-cs"/>
                        </a:rPr>
                        <a:t>Acevedo, Agrado, Altamira, Colombia, Elías, Guadalupe, Isnos, Neiva, </a:t>
                      </a:r>
                      <a:r>
                        <a:rPr lang="es-ES" sz="1000" kern="1200" dirty="0" err="1" smtClean="0">
                          <a:solidFill>
                            <a:schemeClr val="tx1"/>
                          </a:solidFill>
                          <a:latin typeface="Arial Narrow" panose="020B0606020202030204" pitchFamily="34" charset="0"/>
                          <a:ea typeface="+mn-ea"/>
                          <a:cs typeface="+mn-cs"/>
                        </a:rPr>
                        <a:t>Oporapa</a:t>
                      </a:r>
                      <a:r>
                        <a:rPr lang="es-ES" sz="1000" kern="1200" dirty="0" smtClean="0">
                          <a:solidFill>
                            <a:schemeClr val="tx1"/>
                          </a:solidFill>
                          <a:latin typeface="Arial Narrow" panose="020B0606020202030204" pitchFamily="34" charset="0"/>
                          <a:ea typeface="+mn-ea"/>
                          <a:cs typeface="+mn-cs"/>
                        </a:rPr>
                        <a:t>, Pitalito, San Agustín, Suaza, Tarqui, Tello, Timaná</a:t>
                      </a:r>
                    </a:p>
                    <a:p>
                      <a:pPr algn="just"/>
                      <a:r>
                        <a:rPr lang="es-ES" sz="1000" b="1" kern="1200" dirty="0" smtClean="0">
                          <a:solidFill>
                            <a:schemeClr val="tx1"/>
                          </a:solidFill>
                          <a:latin typeface="Arial Narrow" panose="020B0606020202030204" pitchFamily="34" charset="0"/>
                          <a:ea typeface="+mn-ea"/>
                          <a:cs typeface="+mn-cs"/>
                        </a:rPr>
                        <a:t>NARIÑO: </a:t>
                      </a:r>
                      <a:r>
                        <a:rPr lang="es-ES" sz="1000" kern="1200" dirty="0" smtClean="0">
                          <a:solidFill>
                            <a:schemeClr val="tx1"/>
                          </a:solidFill>
                          <a:latin typeface="Arial Narrow" panose="020B0606020202030204" pitchFamily="34" charset="0"/>
                          <a:ea typeface="+mn-ea"/>
                          <a:cs typeface="+mn-cs"/>
                        </a:rPr>
                        <a:t>Albán (San José), Arboleda (Berruecos), Belén, </a:t>
                      </a:r>
                      <a:r>
                        <a:rPr lang="es-ES" sz="1000" kern="1200" dirty="0" err="1" smtClean="0">
                          <a:solidFill>
                            <a:schemeClr val="tx1"/>
                          </a:solidFill>
                          <a:latin typeface="Arial Narrow" panose="020B0606020202030204" pitchFamily="34" charset="0"/>
                          <a:ea typeface="+mn-ea"/>
                          <a:cs typeface="+mn-cs"/>
                        </a:rPr>
                        <a:t>Buesaco</a:t>
                      </a:r>
                      <a:r>
                        <a:rPr lang="es-ES" sz="1000" kern="1200" dirty="0" smtClean="0">
                          <a:solidFill>
                            <a:schemeClr val="tx1"/>
                          </a:solidFill>
                          <a:latin typeface="Arial Narrow" panose="020B0606020202030204" pitchFamily="34" charset="0"/>
                          <a:ea typeface="+mn-ea"/>
                          <a:cs typeface="+mn-cs"/>
                        </a:rPr>
                        <a:t>, Chachaguí, Colón (Génova), El Tablón, El Tambo, La Cruz, La Unión, San Bernardo, San Lorenzo, San Pedro de Cartago (Cartago), Tangua y Yacuanquer. </a:t>
                      </a:r>
                    </a:p>
                    <a:p>
                      <a:pPr algn="just"/>
                      <a:r>
                        <a:rPr lang="es-ES" sz="1000" b="1" kern="1200" dirty="0" smtClean="0">
                          <a:solidFill>
                            <a:schemeClr val="tx1"/>
                          </a:solidFill>
                          <a:latin typeface="Arial Narrow" panose="020B0606020202030204" pitchFamily="34" charset="0"/>
                          <a:ea typeface="+mn-ea"/>
                          <a:cs typeface="+mn-cs"/>
                        </a:rPr>
                        <a:t>SANTANDER:  </a:t>
                      </a:r>
                      <a:r>
                        <a:rPr lang="es-ES" sz="1000" kern="1200" dirty="0" smtClean="0">
                          <a:solidFill>
                            <a:schemeClr val="tx1"/>
                          </a:solidFill>
                          <a:latin typeface="Arial Narrow" panose="020B0606020202030204" pitchFamily="34" charset="0"/>
                          <a:ea typeface="+mn-ea"/>
                          <a:cs typeface="+mn-cs"/>
                        </a:rPr>
                        <a:t>Aguada, Albania, </a:t>
                      </a:r>
                      <a:r>
                        <a:rPr lang="es-ES" sz="1000" kern="1200" dirty="0" err="1" smtClean="0">
                          <a:solidFill>
                            <a:schemeClr val="tx1"/>
                          </a:solidFill>
                          <a:latin typeface="Arial Narrow" panose="020B0606020202030204" pitchFamily="34" charset="0"/>
                          <a:ea typeface="+mn-ea"/>
                          <a:cs typeface="+mn-cs"/>
                        </a:rPr>
                        <a:t>Aratoca</a:t>
                      </a:r>
                      <a:r>
                        <a:rPr lang="es-ES" sz="1000" kern="1200" dirty="0" smtClean="0">
                          <a:solidFill>
                            <a:schemeClr val="tx1"/>
                          </a:solidFill>
                          <a:latin typeface="Arial Narrow" panose="020B0606020202030204" pitchFamily="34" charset="0"/>
                          <a:ea typeface="+mn-ea"/>
                          <a:cs typeface="+mn-cs"/>
                        </a:rPr>
                        <a:t>, Barichara, Cabrera, Capitanejo, </a:t>
                      </a:r>
                      <a:r>
                        <a:rPr lang="es-ES" sz="1000" kern="1200" dirty="0" err="1" smtClean="0">
                          <a:solidFill>
                            <a:schemeClr val="tx1"/>
                          </a:solidFill>
                          <a:latin typeface="Arial Narrow" panose="020B0606020202030204" pitchFamily="34" charset="0"/>
                          <a:ea typeface="+mn-ea"/>
                          <a:cs typeface="+mn-cs"/>
                        </a:rPr>
                        <a:t>Carcasí</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Cepitá</a:t>
                      </a:r>
                      <a:r>
                        <a:rPr lang="es-ES" sz="1000" kern="1200" dirty="0" smtClean="0">
                          <a:solidFill>
                            <a:schemeClr val="tx1"/>
                          </a:solidFill>
                          <a:latin typeface="Arial Narrow" panose="020B0606020202030204" pitchFamily="34" charset="0"/>
                          <a:ea typeface="+mn-ea"/>
                          <a:cs typeface="+mn-cs"/>
                        </a:rPr>
                        <a:t>, </a:t>
                      </a:r>
                      <a:r>
                        <a:rPr lang="es-ES" sz="1000" kern="1200" dirty="0" err="1" smtClean="0">
                          <a:solidFill>
                            <a:schemeClr val="tx1"/>
                          </a:solidFill>
                          <a:latin typeface="Arial Narrow" panose="020B0606020202030204" pitchFamily="34" charset="0"/>
                          <a:ea typeface="+mn-ea"/>
                          <a:cs typeface="+mn-cs"/>
                        </a:rPr>
                        <a:t>Charalá</a:t>
                      </a:r>
                      <a:r>
                        <a:rPr lang="es-ES" sz="1000" kern="1200" dirty="0" smtClean="0">
                          <a:solidFill>
                            <a:schemeClr val="tx1"/>
                          </a:solidFill>
                          <a:latin typeface="Arial Narrow" panose="020B0606020202030204" pitchFamily="34" charset="0"/>
                          <a:ea typeface="+mn-ea"/>
                          <a:cs typeface="+mn-cs"/>
                        </a:rPr>
                        <a:t>, Chima, Concepción, Confines, Contratación, El Guacamayo, Enciso, Galán, Gámbita, </a:t>
                      </a:r>
                      <a:r>
                        <a:rPr lang="es-ES" sz="1000" kern="1200" dirty="0" err="1" smtClean="0">
                          <a:solidFill>
                            <a:schemeClr val="tx1"/>
                          </a:solidFill>
                          <a:latin typeface="Arial Narrow" panose="020B0606020202030204" pitchFamily="34" charset="0"/>
                          <a:ea typeface="+mn-ea"/>
                          <a:cs typeface="+mn-cs"/>
                        </a:rPr>
                        <a:t>Guapotá</a:t>
                      </a:r>
                      <a:r>
                        <a:rPr lang="es-ES" sz="1000" kern="1200" dirty="0" smtClean="0">
                          <a:solidFill>
                            <a:schemeClr val="tx1"/>
                          </a:solidFill>
                          <a:latin typeface="Arial Narrow" panose="020B0606020202030204" pitchFamily="34" charset="0"/>
                          <a:ea typeface="+mn-ea"/>
                          <a:cs typeface="+mn-cs"/>
                        </a:rPr>
                        <a:t>, Hato, Jordán, La Belleza, La Paz, Landázuri, Los Santos, Macaravita, Málaga, Mogotes, Molagavita, </a:t>
                      </a:r>
                      <a:r>
                        <a:rPr lang="es-ES" sz="1000" kern="1200" dirty="0" err="1" smtClean="0">
                          <a:solidFill>
                            <a:schemeClr val="tx1"/>
                          </a:solidFill>
                          <a:latin typeface="Arial Narrow" panose="020B0606020202030204" pitchFamily="34" charset="0"/>
                          <a:ea typeface="+mn-ea"/>
                          <a:cs typeface="+mn-cs"/>
                        </a:rPr>
                        <a:t>Oiba</a:t>
                      </a:r>
                      <a:r>
                        <a:rPr lang="es-ES" sz="1000" kern="1200" dirty="0" smtClean="0">
                          <a:solidFill>
                            <a:schemeClr val="tx1"/>
                          </a:solidFill>
                          <a:latin typeface="Arial Narrow" panose="020B0606020202030204" pitchFamily="34" charset="0"/>
                          <a:ea typeface="+mn-ea"/>
                          <a:cs typeface="+mn-cs"/>
                        </a:rPr>
                        <a:t>, Onzaga, Palmas del Socorro, Páramo, Pinchote, San Gil, San Joaquín, San José de Miranda, San Miguel, Santa Helena del Opón, Socorro, Valle de San José y Villanueva. </a:t>
                      </a:r>
                      <a:br>
                        <a:rPr lang="es-ES" sz="1000" kern="1200" dirty="0" smtClean="0">
                          <a:solidFill>
                            <a:schemeClr val="tx1"/>
                          </a:solidFill>
                          <a:latin typeface="Arial Narrow" panose="020B0606020202030204" pitchFamily="34" charset="0"/>
                          <a:ea typeface="+mn-ea"/>
                          <a:cs typeface="+mn-cs"/>
                        </a:rPr>
                      </a:br>
                      <a:r>
                        <a:rPr lang="es-ES" sz="1000" b="1" kern="1200" dirty="0" smtClean="0">
                          <a:solidFill>
                            <a:schemeClr val="tx1"/>
                          </a:solidFill>
                          <a:latin typeface="Arial Narrow" panose="020B0606020202030204" pitchFamily="34" charset="0"/>
                          <a:ea typeface="+mn-ea"/>
                          <a:cs typeface="+mn-cs"/>
                        </a:rPr>
                        <a:t>TOLIMA: </a:t>
                      </a:r>
                      <a:r>
                        <a:rPr lang="es-ES" sz="1000" kern="1200" dirty="0" smtClean="0">
                          <a:solidFill>
                            <a:schemeClr val="tx1"/>
                          </a:solidFill>
                          <a:latin typeface="Arial Narrow" panose="020B0606020202030204" pitchFamily="34" charset="0"/>
                          <a:ea typeface="+mn-ea"/>
                          <a:cs typeface="+mn-cs"/>
                        </a:rPr>
                        <a:t>Alpujarra, Coello, Dolores, Espinal, Guamo, Murillo, Roncesvalles y  San Luis. </a:t>
                      </a:r>
                      <a:br>
                        <a:rPr lang="es-ES" sz="1000" kern="1200" dirty="0" smtClean="0">
                          <a:solidFill>
                            <a:schemeClr val="tx1"/>
                          </a:solidFill>
                          <a:latin typeface="Arial Narrow" panose="020B0606020202030204" pitchFamily="34" charset="0"/>
                          <a:ea typeface="+mn-ea"/>
                          <a:cs typeface="+mn-cs"/>
                        </a:rPr>
                      </a:br>
                      <a:r>
                        <a:rPr lang="es-ES" sz="1000" b="1" kern="1200" dirty="0" smtClean="0">
                          <a:solidFill>
                            <a:schemeClr val="tx1"/>
                          </a:solidFill>
                          <a:latin typeface="Arial Narrow" panose="020B0606020202030204" pitchFamily="34" charset="0"/>
                          <a:ea typeface="+mn-ea"/>
                          <a:cs typeface="+mn-cs"/>
                        </a:rPr>
                        <a:t>VALLE del CAUCA: </a:t>
                      </a:r>
                      <a:r>
                        <a:rPr lang="es-ES" sz="1000" kern="1200" dirty="0" smtClean="0">
                          <a:solidFill>
                            <a:schemeClr val="tx1"/>
                          </a:solidFill>
                          <a:latin typeface="Arial Narrow" panose="020B0606020202030204" pitchFamily="34" charset="0"/>
                          <a:ea typeface="+mn-ea"/>
                          <a:cs typeface="+mn-cs"/>
                        </a:rPr>
                        <a:t>Alcalá, Ansermanuevo, Argelia, Cali, Cartago, El Águila, El Cairo, Toro, Ulloa, Vijes y Yumbo.</a:t>
                      </a:r>
                      <a:endParaRPr lang="es-CO" sz="1000" kern="1200" dirty="0">
                        <a:solidFill>
                          <a:schemeClr val="tx1"/>
                        </a:solidFill>
                        <a:latin typeface="Arial Narrow" panose="020B0606020202030204" pitchFamily="34" charset="0"/>
                        <a:ea typeface="+mn-ea"/>
                        <a:cs typeface="+mn-cs"/>
                      </a:endParaRPr>
                    </a:p>
                  </a:txBody>
                  <a:tcPr marL="91413" marR="91413" marT="35963" marB="3596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1279704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9"/>
          <p:cNvGraphicFramePr>
            <a:graphicFrameLocks noGrp="1"/>
          </p:cNvGraphicFramePr>
          <p:nvPr>
            <p:extLst>
              <p:ext uri="{D42A27DB-BD31-4B8C-83A1-F6EECF244321}">
                <p14:modId xmlns:p14="http://schemas.microsoft.com/office/powerpoint/2010/main" val="573504593"/>
              </p:ext>
            </p:extLst>
          </p:nvPr>
        </p:nvGraphicFramePr>
        <p:xfrm>
          <a:off x="341313" y="1719263"/>
          <a:ext cx="5778500" cy="1397009"/>
        </p:xfrm>
        <a:graphic>
          <a:graphicData uri="http://schemas.openxmlformats.org/drawingml/2006/table">
            <a:tbl>
              <a:tblPr/>
              <a:tblGrid>
                <a:gridCol w="977898">
                  <a:extLst>
                    <a:ext uri="{9D8B030D-6E8A-4147-A177-3AD203B41FA5}"/>
                  </a:extLst>
                </a:gridCol>
                <a:gridCol w="4800602">
                  <a:extLst>
                    <a:ext uri="{9D8B030D-6E8A-4147-A177-3AD203B41FA5}"/>
                  </a:extLst>
                </a:gridCol>
              </a:tblGrid>
              <a:tr h="285331">
                <a:tc gridSpan="2">
                  <a:txBody>
                    <a:bodyPr/>
                    <a:lstStyle/>
                    <a:p>
                      <a:pPr algn="ctr"/>
                      <a:r>
                        <a:rPr lang="es-CO" sz="1400" b="1" dirty="0" smtClean="0">
                          <a:solidFill>
                            <a:srgbClr val="00446B"/>
                          </a:solidFill>
                          <a:latin typeface="Arial Narrow" pitchFamily="34" charset="0"/>
                        </a:rPr>
                        <a:t>REGIÓN ORINOQUIA</a:t>
                      </a:r>
                      <a:endParaRPr lang="es-CO" sz="1400" b="1" dirty="0">
                        <a:solidFill>
                          <a:srgbClr val="00446B"/>
                        </a:solidFill>
                        <a:latin typeface="Arial Narrow" pitchFamily="34" charset="0"/>
                      </a:endParaRPr>
                    </a:p>
                  </a:txBody>
                  <a:tcPr marL="91413" marR="91413" marT="35988" marB="35988">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612">
                <a:tc rowSpan="2">
                  <a:txBody>
                    <a:bodyPr/>
                    <a:lstStyle/>
                    <a:p>
                      <a:pPr algn="ctr"/>
                      <a:r>
                        <a:rPr lang="es-CO" sz="1100" b="1" spc="0" baseline="0" dirty="0" smtClean="0">
                          <a:solidFill>
                            <a:schemeClr val="tx1"/>
                          </a:solidFill>
                          <a:effectLst/>
                          <a:latin typeface="Arial Narrow" pitchFamily="34" charset="0"/>
                        </a:rPr>
                        <a:t>ALERTA ROJA</a:t>
                      </a:r>
                      <a:endParaRPr lang="es-CO" sz="1100" b="1" spc="0" baseline="0" dirty="0">
                        <a:solidFill>
                          <a:schemeClr val="tx1"/>
                        </a:solidFill>
                        <a:effectLst/>
                        <a:latin typeface="Arial Narrow" pitchFamily="34" charset="0"/>
                      </a:endParaRPr>
                    </a:p>
                  </a:txBody>
                  <a:tcPr marL="91413" marR="91413" marT="35988" marB="3598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88" marB="359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872057">
                <a:tc vMerge="1">
                  <a:txBody>
                    <a:bodyPr/>
                    <a:lstStyle/>
                    <a:p>
                      <a:endParaRPr lang="es-CO"/>
                    </a:p>
                  </a:txBody>
                  <a:tcPr/>
                </a:tc>
                <a:tc>
                  <a:txBody>
                    <a:bodyPr/>
                    <a:lstStyle/>
                    <a:p>
                      <a:pPr algn="just"/>
                      <a:r>
                        <a:rPr lang="es-CO" sz="1000" b="1" dirty="0" smtClean="0">
                          <a:latin typeface="Arial Narrow" pitchFamily="34" charset="0"/>
                        </a:rPr>
                        <a:t>ARAUCA</a:t>
                      </a:r>
                      <a:r>
                        <a:rPr lang="es-CO" sz="1000" dirty="0" smtClean="0">
                          <a:latin typeface="Arial Narrow" pitchFamily="34" charset="0"/>
                        </a:rPr>
                        <a:t>: </a:t>
                      </a:r>
                      <a:r>
                        <a:rPr lang="pt-BR" sz="1000" dirty="0" err="1" smtClean="0">
                          <a:latin typeface="Arial Narrow" pitchFamily="34" charset="0"/>
                        </a:rPr>
                        <a:t>Arauca</a:t>
                      </a:r>
                      <a:r>
                        <a:rPr lang="pt-BR" sz="1000" dirty="0" smtClean="0">
                          <a:latin typeface="Arial Narrow" pitchFamily="34" charset="0"/>
                        </a:rPr>
                        <a:t>, Arauquita, Cravo Norte, </a:t>
                      </a:r>
                      <a:r>
                        <a:rPr lang="pt-BR" sz="1000" dirty="0" err="1" smtClean="0">
                          <a:latin typeface="Arial Narrow" pitchFamily="34" charset="0"/>
                        </a:rPr>
                        <a:t>Fortul</a:t>
                      </a:r>
                      <a:r>
                        <a:rPr lang="pt-BR" sz="1000" dirty="0" smtClean="0">
                          <a:latin typeface="Arial Narrow" pitchFamily="34" charset="0"/>
                        </a:rPr>
                        <a:t>, </a:t>
                      </a:r>
                      <a:r>
                        <a:rPr lang="pt-BR" sz="1000" dirty="0" err="1" smtClean="0">
                          <a:latin typeface="Arial Narrow" pitchFamily="34" charset="0"/>
                        </a:rPr>
                        <a:t>Puerto</a:t>
                      </a:r>
                      <a:r>
                        <a:rPr lang="pt-BR" sz="1000" dirty="0" smtClean="0">
                          <a:latin typeface="Arial Narrow" pitchFamily="34" charset="0"/>
                        </a:rPr>
                        <a:t> </a:t>
                      </a:r>
                      <a:r>
                        <a:rPr lang="pt-BR" sz="1000" dirty="0" err="1" smtClean="0">
                          <a:latin typeface="Arial Narrow" pitchFamily="34" charset="0"/>
                        </a:rPr>
                        <a:t>Rondón</a:t>
                      </a:r>
                      <a:r>
                        <a:rPr lang="pt-BR" sz="1000" baseline="0" dirty="0" smtClean="0">
                          <a:latin typeface="Arial Narrow" pitchFamily="34" charset="0"/>
                        </a:rPr>
                        <a:t> y </a:t>
                      </a:r>
                      <a:r>
                        <a:rPr lang="pt-BR" sz="1000" dirty="0" smtClean="0">
                          <a:latin typeface="Arial Narrow" pitchFamily="34" charset="0"/>
                        </a:rPr>
                        <a:t>Tame.</a:t>
                      </a:r>
                      <a:endParaRPr lang="es-CO" sz="1000" dirty="0" smtClean="0">
                        <a:latin typeface="Arial Narrow" pitchFamily="34" charset="0"/>
                      </a:endParaRPr>
                    </a:p>
                    <a:p>
                      <a:pPr algn="just"/>
                      <a:r>
                        <a:rPr lang="es-CO" sz="1000" b="1" dirty="0" smtClean="0">
                          <a:latin typeface="Arial Narrow" pitchFamily="34" charset="0"/>
                        </a:rPr>
                        <a:t>CASANARE</a:t>
                      </a:r>
                      <a:r>
                        <a:rPr lang="es-CO" sz="1000" dirty="0" smtClean="0">
                          <a:latin typeface="Arial Narrow" pitchFamily="34" charset="0"/>
                        </a:rPr>
                        <a:t>: Hato Corozal, Maní, </a:t>
                      </a:r>
                      <a:r>
                        <a:rPr lang="es-CO" sz="1000" dirty="0" err="1" smtClean="0">
                          <a:latin typeface="Arial Narrow" pitchFamily="34" charset="0"/>
                        </a:rPr>
                        <a:t>Nunchía</a:t>
                      </a:r>
                      <a:r>
                        <a:rPr lang="es-CO" sz="1000" dirty="0" smtClean="0">
                          <a:latin typeface="Arial Narrow" pitchFamily="34" charset="0"/>
                        </a:rPr>
                        <a:t>, Orocué, Paz de Ariporo, Pore, Sabanalarga, San Luis de Palenque, Támara, Trinidad</a:t>
                      </a:r>
                      <a:r>
                        <a:rPr lang="es-CO" sz="1000" baseline="0" dirty="0" smtClean="0">
                          <a:latin typeface="Arial Narrow" pitchFamily="34" charset="0"/>
                        </a:rPr>
                        <a:t> y</a:t>
                      </a:r>
                      <a:r>
                        <a:rPr lang="es-CO" sz="1000" dirty="0" smtClean="0">
                          <a:latin typeface="Arial Narrow" pitchFamily="34" charset="0"/>
                        </a:rPr>
                        <a:t> Yopal.</a:t>
                      </a:r>
                    </a:p>
                    <a:p>
                      <a:pPr algn="just"/>
                      <a:r>
                        <a:rPr lang="es-CO" sz="1000" b="1" dirty="0" smtClean="0">
                          <a:latin typeface="Arial Narrow" pitchFamily="34" charset="0"/>
                        </a:rPr>
                        <a:t>META</a:t>
                      </a:r>
                      <a:r>
                        <a:rPr lang="es-CO" sz="1000" dirty="0" smtClean="0">
                          <a:latin typeface="Arial Narrow" pitchFamily="34" charset="0"/>
                        </a:rPr>
                        <a:t>: Cabuyaro, Mapiripán</a:t>
                      </a:r>
                      <a:r>
                        <a:rPr lang="es-CO" sz="1000" baseline="0" dirty="0" smtClean="0">
                          <a:latin typeface="Arial Narrow" pitchFamily="34" charset="0"/>
                        </a:rPr>
                        <a:t> y </a:t>
                      </a:r>
                      <a:r>
                        <a:rPr lang="es-CO" sz="1000" dirty="0" smtClean="0">
                          <a:latin typeface="Arial Narrow" pitchFamily="34" charset="0"/>
                        </a:rPr>
                        <a:t>Puerto Gaitán.</a:t>
                      </a:r>
                    </a:p>
                    <a:p>
                      <a:pPr algn="just"/>
                      <a:r>
                        <a:rPr lang="es-CO" sz="1000" b="1" dirty="0" smtClean="0">
                          <a:latin typeface="Arial Narrow" pitchFamily="34" charset="0"/>
                        </a:rPr>
                        <a:t>VICHADA: </a:t>
                      </a:r>
                      <a:r>
                        <a:rPr lang="es-CO" sz="1000" dirty="0" smtClean="0">
                          <a:latin typeface="Arial Narrow" pitchFamily="34" charset="0"/>
                        </a:rPr>
                        <a:t>Cumaribo, La Primavera, Puerto Carreño, Santa Rosalía</a:t>
                      </a:r>
                    </a:p>
                  </a:txBody>
                  <a:tcPr marL="91413" marR="91413" marT="35988" marB="3598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graphicFrame>
        <p:nvGraphicFramePr>
          <p:cNvPr id="5" name="Tabla 9"/>
          <p:cNvGraphicFramePr>
            <a:graphicFrameLocks noGrp="1"/>
          </p:cNvGraphicFramePr>
          <p:nvPr>
            <p:extLst>
              <p:ext uri="{D42A27DB-BD31-4B8C-83A1-F6EECF244321}">
                <p14:modId xmlns:p14="http://schemas.microsoft.com/office/powerpoint/2010/main" val="2148474777"/>
              </p:ext>
            </p:extLst>
          </p:nvPr>
        </p:nvGraphicFramePr>
        <p:xfrm>
          <a:off x="350838" y="3349625"/>
          <a:ext cx="5778500" cy="1054100"/>
        </p:xfrm>
        <a:graphic>
          <a:graphicData uri="http://schemas.openxmlformats.org/drawingml/2006/table">
            <a:tbl>
              <a:tblPr/>
              <a:tblGrid>
                <a:gridCol w="977898">
                  <a:extLst>
                    <a:ext uri="{9D8B030D-6E8A-4147-A177-3AD203B41FA5}"/>
                  </a:extLst>
                </a:gridCol>
                <a:gridCol w="4800602">
                  <a:extLst>
                    <a:ext uri="{9D8B030D-6E8A-4147-A177-3AD203B41FA5}"/>
                  </a:extLst>
                </a:gridCol>
              </a:tblGrid>
              <a:tr h="285313">
                <a:tc gridSpan="2">
                  <a:txBody>
                    <a:bodyPr/>
                    <a:lstStyle/>
                    <a:p>
                      <a:pPr algn="ctr"/>
                      <a:r>
                        <a:rPr lang="es-CO" sz="1400" b="1" dirty="0" smtClean="0">
                          <a:solidFill>
                            <a:srgbClr val="00446B"/>
                          </a:solidFill>
                          <a:latin typeface="Arial Narrow" pitchFamily="34" charset="0"/>
                        </a:rPr>
                        <a:t>REGIÓN ORINOQUIA</a:t>
                      </a:r>
                      <a:endParaRPr lang="es-CO" sz="1400" b="1" dirty="0">
                        <a:solidFill>
                          <a:srgbClr val="00446B"/>
                        </a:solidFill>
                        <a:latin typeface="Arial Narrow" pitchFamily="34" charset="0"/>
                      </a:endParaRPr>
                    </a:p>
                  </a:txBody>
                  <a:tcPr marL="91413" marR="91413" marT="35954" marB="35954">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584">
                <a:tc rowSpan="2">
                  <a:txBody>
                    <a:bodyPr/>
                    <a:lstStyle/>
                    <a:p>
                      <a:pPr algn="ctr"/>
                      <a:r>
                        <a:rPr lang="es-CO" sz="1100" b="1" kern="1200" spc="0" baseline="0" dirty="0" smtClean="0">
                          <a:solidFill>
                            <a:schemeClr val="tx1"/>
                          </a:solidFill>
                          <a:effectLst/>
                          <a:latin typeface="Arial Narrow" pitchFamily="34" charset="0"/>
                          <a:ea typeface="+mn-ea"/>
                          <a:cs typeface="+mn-cs"/>
                        </a:rPr>
                        <a:t>ALERTA NARANJA</a:t>
                      </a:r>
                      <a:endParaRPr lang="es-CO" sz="1100" b="1" kern="1200" spc="0" baseline="0" dirty="0">
                        <a:solidFill>
                          <a:schemeClr val="tx1"/>
                        </a:solidFill>
                        <a:effectLst/>
                        <a:latin typeface="Arial Narrow" pitchFamily="34" charset="0"/>
                        <a:ea typeface="+mn-ea"/>
                        <a:cs typeface="+mn-cs"/>
                      </a:endParaRPr>
                    </a:p>
                  </a:txBody>
                  <a:tcPr marL="91413" marR="91413" marT="35954" marB="3595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E953C"/>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13" marR="91413" marT="35954" marB="3595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529203">
                <a:tc vMerge="1">
                  <a:txBody>
                    <a:bodyPr/>
                    <a:lstStyle/>
                    <a:p>
                      <a:endParaRPr lang="es-CO"/>
                    </a:p>
                  </a:txBody>
                  <a:tcPr/>
                </a:tc>
                <a:tc>
                  <a:txBody>
                    <a:bodyPr/>
                    <a:lstStyle/>
                    <a:p>
                      <a:pPr algn="just"/>
                      <a:r>
                        <a:rPr lang="es-CO" sz="1000" b="1" dirty="0" smtClean="0">
                          <a:latin typeface="Arial Narrow" panose="020B0606020202030204" pitchFamily="34" charset="0"/>
                        </a:rPr>
                        <a:t>CASANARE: </a:t>
                      </a:r>
                      <a:r>
                        <a:rPr lang="es-ES" sz="1000" kern="1200" dirty="0" smtClean="0">
                          <a:solidFill>
                            <a:schemeClr val="tx1"/>
                          </a:solidFill>
                          <a:latin typeface="Arial Narrow" panose="020B0606020202030204" pitchFamily="34" charset="0"/>
                          <a:ea typeface="+mn-ea"/>
                          <a:cs typeface="+mn-cs"/>
                        </a:rPr>
                        <a:t>Aguazul, La Salina, </a:t>
                      </a:r>
                      <a:r>
                        <a:rPr lang="es-ES" sz="1000" kern="1200" dirty="0" err="1" smtClean="0">
                          <a:solidFill>
                            <a:schemeClr val="tx1"/>
                          </a:solidFill>
                          <a:latin typeface="Arial Narrow" panose="020B0606020202030204" pitchFamily="34" charset="0"/>
                          <a:ea typeface="+mn-ea"/>
                          <a:cs typeface="+mn-cs"/>
                        </a:rPr>
                        <a:t>Sácama</a:t>
                      </a:r>
                      <a:r>
                        <a:rPr lang="es-ES" sz="1000" kern="1200" dirty="0" smtClean="0">
                          <a:solidFill>
                            <a:schemeClr val="tx1"/>
                          </a:solidFill>
                          <a:latin typeface="Arial Narrow" panose="020B0606020202030204" pitchFamily="34" charset="0"/>
                          <a:ea typeface="+mn-ea"/>
                          <a:cs typeface="+mn-cs"/>
                        </a:rPr>
                        <a:t> y  Villanueva.</a:t>
                      </a:r>
                      <a:endParaRPr lang="es-CO" sz="1000" b="0" dirty="0" smtClean="0">
                        <a:latin typeface="Arial Narrow" panose="020B0606020202030204" pitchFamily="34" charset="0"/>
                      </a:endParaRPr>
                    </a:p>
                    <a:p>
                      <a:pPr algn="just"/>
                      <a:r>
                        <a:rPr lang="es-CO" sz="1000" b="1" dirty="0" smtClean="0">
                          <a:latin typeface="Arial Narrow" panose="020B0606020202030204" pitchFamily="34" charset="0"/>
                        </a:rPr>
                        <a:t>META:</a:t>
                      </a:r>
                      <a:r>
                        <a:rPr lang="es-CO" sz="1000" dirty="0" smtClean="0">
                          <a:latin typeface="Arial Narrow" panose="020B0606020202030204" pitchFamily="34" charset="0"/>
                        </a:rPr>
                        <a:t> </a:t>
                      </a:r>
                      <a:r>
                        <a:rPr lang="es-ES" sz="1000" kern="1200" dirty="0" smtClean="0">
                          <a:solidFill>
                            <a:schemeClr val="tx1"/>
                          </a:solidFill>
                          <a:latin typeface="Arial Narrow" panose="020B0606020202030204" pitchFamily="34" charset="0"/>
                          <a:ea typeface="+mn-ea"/>
                          <a:cs typeface="+mn-cs"/>
                        </a:rPr>
                        <a:t>Puerto Concordia, Puerto López y San Martín.</a:t>
                      </a:r>
                      <a:endParaRPr lang="es-CO" sz="1000" dirty="0" smtClean="0">
                        <a:latin typeface="Arial Narrow" panose="020B0606020202030204" pitchFamily="34" charset="0"/>
                      </a:endParaRPr>
                    </a:p>
                  </a:txBody>
                  <a:tcPr marL="91413" marR="91413" marT="35954" marB="3595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1658402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664276782"/>
              </p:ext>
            </p:extLst>
          </p:nvPr>
        </p:nvGraphicFramePr>
        <p:xfrm>
          <a:off x="359767" y="1661663"/>
          <a:ext cx="5760640" cy="1326432"/>
        </p:xfrm>
        <a:graphic>
          <a:graphicData uri="http://schemas.openxmlformats.org/drawingml/2006/table">
            <a:tbl>
              <a:tblPr/>
              <a:tblGrid>
                <a:gridCol w="864096">
                  <a:extLst>
                    <a:ext uri="{9D8B030D-6E8A-4147-A177-3AD203B41FA5}"/>
                  </a:extLst>
                </a:gridCol>
                <a:gridCol w="4896544">
                  <a:extLst>
                    <a:ext uri="{9D8B030D-6E8A-4147-A177-3AD203B41FA5}"/>
                  </a:extLst>
                </a:gridCol>
              </a:tblGrid>
              <a:tr h="234606">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marL="91421" marR="91421" marT="45812" marB="4581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199436">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chemeClr val="accent6">
                        <a:lumMod val="75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86302">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ANTIOQUIA</a:t>
                      </a:r>
                      <a:r>
                        <a:rPr lang="es-CO" sz="1100" b="0" dirty="0" smtClean="0">
                          <a:latin typeface="Arial Narrow" panose="020B0606020202030204" pitchFamily="34" charset="0"/>
                        </a:rPr>
                        <a:t>: San Francisco, San Luis y Sonsón.</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CALDAS</a:t>
                      </a:r>
                      <a:r>
                        <a:rPr lang="es-CO" sz="1100" b="0" dirty="0" smtClean="0">
                          <a:latin typeface="Arial Narrow" panose="020B0606020202030204" pitchFamily="34" charset="0"/>
                        </a:rPr>
                        <a:t>: Pensilvania y Samaná.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CAUCA</a:t>
                      </a:r>
                      <a:r>
                        <a:rPr lang="es-CO" sz="1100" b="0" dirty="0" smtClean="0">
                          <a:latin typeface="Arial Narrow" panose="020B0606020202030204" pitchFamily="34" charset="0"/>
                        </a:rPr>
                        <a:t>: La Sierra y Rosas.</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TOLIMA</a:t>
                      </a:r>
                      <a:r>
                        <a:rPr lang="es-CO" sz="1100" b="0" dirty="0" smtClean="0">
                          <a:latin typeface="Arial Narrow" panose="020B0606020202030204" pitchFamily="34" charset="0"/>
                        </a:rPr>
                        <a:t>: Ataco y Chaparral.</a:t>
                      </a: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780366788"/>
              </p:ext>
            </p:extLst>
          </p:nvPr>
        </p:nvGraphicFramePr>
        <p:xfrm>
          <a:off x="359767" y="3134246"/>
          <a:ext cx="5760640" cy="1158792"/>
        </p:xfrm>
        <a:graphic>
          <a:graphicData uri="http://schemas.openxmlformats.org/drawingml/2006/table">
            <a:tbl>
              <a:tblPr/>
              <a:tblGrid>
                <a:gridCol w="864096">
                  <a:extLst>
                    <a:ext uri="{9D8B030D-6E8A-4147-A177-3AD203B41FA5}"/>
                  </a:extLst>
                </a:gridCol>
                <a:gridCol w="4896544">
                  <a:extLst>
                    <a:ext uri="{9D8B030D-6E8A-4147-A177-3AD203B41FA5}"/>
                  </a:extLst>
                </a:gridCol>
              </a:tblGrid>
              <a:tr h="203157">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PACÍFICA</a:t>
                      </a:r>
                      <a:endParaRPr lang="es-CO" sz="1400" b="1" dirty="0">
                        <a:solidFill>
                          <a:srgbClr val="00446B"/>
                        </a:solidFill>
                        <a:latin typeface="Arial Narrow" panose="020B0606020202030204" pitchFamily="34" charset="0"/>
                      </a:endParaRPr>
                    </a:p>
                  </a:txBody>
                  <a:tcPr marL="91421" marR="91421" marT="45812" marB="4581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17270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chemeClr val="accent6">
                        <a:lumMod val="75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96039">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CAUCA</a:t>
                      </a:r>
                      <a:r>
                        <a:rPr lang="es-CO" sz="1100" b="0" dirty="0" smtClean="0">
                          <a:latin typeface="Arial Narrow" panose="020B0606020202030204" pitchFamily="34" charset="0"/>
                        </a:rPr>
                        <a:t>: El Tambo, López y Timbiquí.</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CHOCÓ</a:t>
                      </a:r>
                      <a:r>
                        <a:rPr lang="es-CO" sz="1100" b="0" dirty="0" smtClean="0">
                          <a:latin typeface="Arial Narrow" panose="020B0606020202030204" pitchFamily="34" charset="0"/>
                        </a:rPr>
                        <a:t>: Condoto, Istmina, Medio Baudó (Boca de Pepé), Medio San Juan (Andagoya), Nóvita y Río Iró (Santa Rita).</a:t>
                      </a: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227426187"/>
              </p:ext>
            </p:extLst>
          </p:nvPr>
        </p:nvGraphicFramePr>
        <p:xfrm>
          <a:off x="359767" y="4419724"/>
          <a:ext cx="5760640" cy="3002832"/>
        </p:xfrm>
        <a:graphic>
          <a:graphicData uri="http://schemas.openxmlformats.org/drawingml/2006/table">
            <a:tbl>
              <a:tblPr/>
              <a:tblGrid>
                <a:gridCol w="864096">
                  <a:extLst>
                    <a:ext uri="{9D8B030D-6E8A-4147-A177-3AD203B41FA5}"/>
                  </a:extLst>
                </a:gridCol>
                <a:gridCol w="4896544">
                  <a:extLst>
                    <a:ext uri="{9D8B030D-6E8A-4147-A177-3AD203B41FA5}"/>
                  </a:extLst>
                </a:gridCol>
              </a:tblGrid>
              <a:tr h="234606">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marL="91421" marR="91421" marT="45812" marB="4581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199436">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86302">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ANTIOQUIA</a:t>
                      </a:r>
                      <a:r>
                        <a:rPr lang="es-CO" sz="1100" b="0" dirty="0" smtClean="0">
                          <a:latin typeface="Arial Narrow" panose="020B0606020202030204" pitchFamily="34" charset="0"/>
                        </a:rPr>
                        <a:t>: Argelia, Caldas, Caracolí, Caramanta, Cocorná, Nariño, Puerto Nare, Puerto Triunfo, Remedios, San Carlos, Santafé de Antioquia y Sopetrán.</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BOYACÁ</a:t>
                      </a:r>
                      <a:r>
                        <a:rPr lang="es-CO" sz="1100" b="0" dirty="0" smtClean="0">
                          <a:latin typeface="Arial Narrow" panose="020B0606020202030204" pitchFamily="34" charset="0"/>
                        </a:rPr>
                        <a:t>: Buenavista, Coper, La Victoria, Muzo, Otanche, Puerto Boyacá y Úmbita.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CALDAS</a:t>
                      </a:r>
                      <a:r>
                        <a:rPr lang="es-CO" sz="1100" b="0" dirty="0" smtClean="0">
                          <a:latin typeface="Arial Narrow" panose="020B0606020202030204" pitchFamily="34" charset="0"/>
                        </a:rPr>
                        <a:t>: Aguadas, Chinchiná, Filadelfia, La Merced, Manizales, Manzanares, Marmato, Marulanda, Neira, Pácora, Salamina, Supia, Victoria y Villamaría.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CAUCA</a:t>
                      </a:r>
                      <a:r>
                        <a:rPr lang="es-CO" sz="1100" b="0" dirty="0" smtClean="0">
                          <a:latin typeface="Arial Narrow" panose="020B0606020202030204" pitchFamily="34" charset="0"/>
                        </a:rPr>
                        <a:t>: Almaguer, Caldono, Inzá, Jambaló, La Vega, Páez (Belalcázar), Santa Rosa y Silvia.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CUNDINAMARCA</a:t>
                      </a:r>
                      <a:r>
                        <a:rPr lang="es-CO" sz="1100" b="0" dirty="0" smtClean="0">
                          <a:latin typeface="Arial Narrow" panose="020B0606020202030204" pitchFamily="34" charset="0"/>
                        </a:rPr>
                        <a:t>: Agua de Dios, Albán, Anapoima, Apulo, Beltrán, Bituima, Caparrapí, Chaguaní, El Peñón, Gama, Guaduas, Guayabal de Síquima, Jerusalén, La Palma, La Peña, La Vega, Nilo, Nimaima, Nocaima, Pacho, Paime, Pulí, Quebradanegra, Quipile, Ricaurte, San Cayetano, San Francisco, San Juan de Rioseco, Sasaima, Subachoque, Supatá, Tabio, Tocaima, Topaipí, Utica, Vergara, Vianí, Villagómez, Villeta, Yacopí y Zipaquirá.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HUILA</a:t>
                      </a:r>
                      <a:r>
                        <a:rPr lang="es-CO" sz="1100" b="0" dirty="0" smtClean="0">
                          <a:latin typeface="Arial Narrow" panose="020B0606020202030204" pitchFamily="34" charset="0"/>
                        </a:rPr>
                        <a:t>: Aipe, Íquira, Teruel, Villavieja y Yaguará.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NARIÑO</a:t>
                      </a:r>
                      <a:r>
                        <a:rPr lang="es-CO" sz="1100" b="0" dirty="0" smtClean="0">
                          <a:latin typeface="Arial Narrow" panose="020B0606020202030204" pitchFamily="34" charset="0"/>
                        </a:rPr>
                        <a:t>: Albán (San José) y Cumbitara.</a:t>
                      </a: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Tree>
    <p:extLst>
      <p:ext uri="{BB962C8B-B14F-4D97-AF65-F5344CB8AC3E}">
        <p14:creationId xmlns:p14="http://schemas.microsoft.com/office/powerpoint/2010/main" val="1358244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970380665"/>
              </p:ext>
            </p:extLst>
          </p:nvPr>
        </p:nvGraphicFramePr>
        <p:xfrm>
          <a:off x="359767" y="1661863"/>
          <a:ext cx="5760640" cy="2499912"/>
        </p:xfrm>
        <a:graphic>
          <a:graphicData uri="http://schemas.openxmlformats.org/drawingml/2006/table">
            <a:tbl>
              <a:tblPr/>
              <a:tblGrid>
                <a:gridCol w="864096">
                  <a:extLst>
                    <a:ext uri="{9D8B030D-6E8A-4147-A177-3AD203B41FA5}"/>
                  </a:extLst>
                </a:gridCol>
                <a:gridCol w="4896544">
                  <a:extLst>
                    <a:ext uri="{9D8B030D-6E8A-4147-A177-3AD203B41FA5}"/>
                  </a:extLst>
                </a:gridCol>
              </a:tblGrid>
              <a:tr h="234606">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marL="91421" marR="91421" marT="45812" marB="4581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199436">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86302">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NORTE</a:t>
                      </a:r>
                      <a:r>
                        <a:rPr lang="es-CO" sz="1100" b="0" dirty="0" smtClean="0">
                          <a:latin typeface="Arial Narrow" panose="020B0606020202030204" pitchFamily="34" charset="0"/>
                        </a:rPr>
                        <a:t> </a:t>
                      </a:r>
                      <a:r>
                        <a:rPr lang="es-CO" sz="1100" b="1" dirty="0" smtClean="0">
                          <a:latin typeface="Arial Narrow" panose="020B0606020202030204" pitchFamily="34" charset="0"/>
                        </a:rPr>
                        <a:t>DE</a:t>
                      </a:r>
                      <a:r>
                        <a:rPr lang="es-CO" sz="1100" b="0" dirty="0" smtClean="0">
                          <a:latin typeface="Arial Narrow" panose="020B0606020202030204" pitchFamily="34" charset="0"/>
                        </a:rPr>
                        <a:t> </a:t>
                      </a:r>
                      <a:r>
                        <a:rPr lang="es-CO" sz="1100" b="1" dirty="0" smtClean="0">
                          <a:latin typeface="Arial Narrow" panose="020B0606020202030204" pitchFamily="34" charset="0"/>
                        </a:rPr>
                        <a:t>SANTANDER</a:t>
                      </a:r>
                      <a:r>
                        <a:rPr lang="es-CO" sz="1100" b="0" dirty="0" smtClean="0">
                          <a:latin typeface="Arial Narrow" panose="020B0606020202030204" pitchFamily="34" charset="0"/>
                        </a:rPr>
                        <a:t>: Chinácota, El Zulia, Gramalote, Hacarí, Lourdes, San Calixto y Sardinata.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QUINDÍO</a:t>
                      </a:r>
                      <a:r>
                        <a:rPr lang="es-CO" sz="1100" b="0" dirty="0" smtClean="0">
                          <a:latin typeface="Arial Narrow" panose="020B0606020202030204" pitchFamily="34" charset="0"/>
                        </a:rPr>
                        <a:t>: Calarcá, Córdoba y Salento.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RISARALDA</a:t>
                      </a:r>
                      <a:r>
                        <a:rPr lang="es-CO" sz="1100" b="0" dirty="0" smtClean="0">
                          <a:latin typeface="Arial Narrow" panose="020B0606020202030204" pitchFamily="34" charset="0"/>
                        </a:rPr>
                        <a:t>: Santa Rosa de Cabal.</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SANTANDER</a:t>
                      </a:r>
                      <a:r>
                        <a:rPr lang="es-CO" sz="1100" b="0" dirty="0" smtClean="0">
                          <a:latin typeface="Arial Narrow" panose="020B0606020202030204" pitchFamily="34" charset="0"/>
                        </a:rPr>
                        <a:t>: Guepsa.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TOLIMA</a:t>
                      </a:r>
                      <a:r>
                        <a:rPr lang="es-CO" sz="1100" b="0" dirty="0" smtClean="0">
                          <a:latin typeface="Arial Narrow" panose="020B0606020202030204" pitchFamily="34" charset="0"/>
                        </a:rPr>
                        <a:t>: Anzoátegui, Armero (Guayabal), Cajamarca, Carmen de Apicalá, Casabianca, Cunday, Falan, Fresno, Herveo, Icononzo, Lérida, Líbano, Mariquita, Melgar, Natagaima, Palocabildo, Planadas, Prado, Purificación, Rioblanco, San Antonio, Villahermosa y Villarrica.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VALLE</a:t>
                      </a:r>
                      <a:r>
                        <a:rPr lang="es-CO" sz="1100" b="0" dirty="0" smtClean="0">
                          <a:latin typeface="Arial Narrow" panose="020B0606020202030204" pitchFamily="34" charset="0"/>
                        </a:rPr>
                        <a:t> </a:t>
                      </a:r>
                      <a:r>
                        <a:rPr lang="es-CO" sz="1100" b="1" dirty="0" smtClean="0">
                          <a:latin typeface="Arial Narrow" panose="020B0606020202030204" pitchFamily="34" charset="0"/>
                        </a:rPr>
                        <a:t>DEL</a:t>
                      </a:r>
                      <a:r>
                        <a:rPr lang="es-CO" sz="1100" b="0" dirty="0" smtClean="0">
                          <a:latin typeface="Arial Narrow" panose="020B0606020202030204" pitchFamily="34" charset="0"/>
                        </a:rPr>
                        <a:t> </a:t>
                      </a:r>
                      <a:r>
                        <a:rPr lang="es-CO" sz="1100" b="1" dirty="0" smtClean="0">
                          <a:latin typeface="Arial Narrow" panose="020B0606020202030204" pitchFamily="34" charset="0"/>
                        </a:rPr>
                        <a:t>CAUCA</a:t>
                      </a:r>
                      <a:r>
                        <a:rPr lang="es-CO" sz="1100" b="0" dirty="0" smtClean="0">
                          <a:latin typeface="Arial Narrow" panose="020B0606020202030204" pitchFamily="34" charset="0"/>
                        </a:rPr>
                        <a:t>: Bolívar, Buga, Bugalagrande, El Dovio, San Pedro, Sevilla, Tuluá y Versalles.</a:t>
                      </a: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902140042"/>
              </p:ext>
            </p:extLst>
          </p:nvPr>
        </p:nvGraphicFramePr>
        <p:xfrm>
          <a:off x="360029" y="4270375"/>
          <a:ext cx="5760640" cy="991152"/>
        </p:xfrm>
        <a:graphic>
          <a:graphicData uri="http://schemas.openxmlformats.org/drawingml/2006/table">
            <a:tbl>
              <a:tblPr/>
              <a:tblGrid>
                <a:gridCol w="864096">
                  <a:extLst>
                    <a:ext uri="{9D8B030D-6E8A-4147-A177-3AD203B41FA5}"/>
                  </a:extLst>
                </a:gridCol>
                <a:gridCol w="4896544">
                  <a:extLst>
                    <a:ext uri="{9D8B030D-6E8A-4147-A177-3AD203B41FA5}"/>
                  </a:extLst>
                </a:gridCol>
              </a:tblGrid>
              <a:tr h="183120">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PACÍFICA</a:t>
                      </a:r>
                      <a:endParaRPr lang="es-CO" sz="1400" b="1" dirty="0">
                        <a:solidFill>
                          <a:srgbClr val="00446B"/>
                        </a:solidFill>
                        <a:latin typeface="Arial Narrow" panose="020B0606020202030204" pitchFamily="34" charset="0"/>
                      </a:endParaRPr>
                    </a:p>
                  </a:txBody>
                  <a:tcPr marL="91421" marR="91421" marT="45812" marB="4581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155669">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56325">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CHOCÓ</a:t>
                      </a:r>
                      <a:r>
                        <a:rPr lang="es-CO" sz="1100" b="0" dirty="0" smtClean="0">
                          <a:latin typeface="Arial Narrow" panose="020B0606020202030204" pitchFamily="34" charset="0"/>
                        </a:rPr>
                        <a:t>: Bahía Solano (Mutis), El Carmen y Sipí.</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VALLE</a:t>
                      </a:r>
                      <a:r>
                        <a:rPr lang="es-CO" sz="1100" b="0" dirty="0" smtClean="0">
                          <a:latin typeface="Arial Narrow" panose="020B0606020202030204" pitchFamily="34" charset="0"/>
                        </a:rPr>
                        <a:t> </a:t>
                      </a:r>
                      <a:r>
                        <a:rPr lang="es-CO" sz="1100" b="1" dirty="0" smtClean="0">
                          <a:latin typeface="Arial Narrow" panose="020B0606020202030204" pitchFamily="34" charset="0"/>
                        </a:rPr>
                        <a:t>DEL</a:t>
                      </a:r>
                      <a:r>
                        <a:rPr lang="es-CO" sz="1100" b="0" dirty="0" smtClean="0">
                          <a:latin typeface="Arial Narrow" panose="020B0606020202030204" pitchFamily="34" charset="0"/>
                        </a:rPr>
                        <a:t> </a:t>
                      </a:r>
                      <a:r>
                        <a:rPr lang="es-CO" sz="1100" b="1" dirty="0" smtClean="0">
                          <a:latin typeface="Arial Narrow" panose="020B0606020202030204" pitchFamily="34" charset="0"/>
                        </a:rPr>
                        <a:t>CAUCA</a:t>
                      </a:r>
                      <a:r>
                        <a:rPr lang="es-CO" sz="1100" b="0" dirty="0" smtClean="0">
                          <a:latin typeface="Arial Narrow" panose="020B0606020202030204" pitchFamily="34" charset="0"/>
                        </a:rPr>
                        <a:t>: Buenaventura, Calima (El Darién) y Dagua.</a:t>
                      </a: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38909434"/>
              </p:ext>
            </p:extLst>
          </p:nvPr>
        </p:nvGraphicFramePr>
        <p:xfrm>
          <a:off x="359767" y="5377929"/>
          <a:ext cx="5760640" cy="991152"/>
        </p:xfrm>
        <a:graphic>
          <a:graphicData uri="http://schemas.openxmlformats.org/drawingml/2006/table">
            <a:tbl>
              <a:tblPr/>
              <a:tblGrid>
                <a:gridCol w="864096">
                  <a:extLst>
                    <a:ext uri="{9D8B030D-6E8A-4147-A177-3AD203B41FA5}"/>
                  </a:extLst>
                </a:gridCol>
                <a:gridCol w="4896544">
                  <a:extLst>
                    <a:ext uri="{9D8B030D-6E8A-4147-A177-3AD203B41FA5}"/>
                  </a:extLst>
                </a:gridCol>
              </a:tblGrid>
              <a:tr h="155101">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DE LA ORINOQUÍA</a:t>
                      </a:r>
                      <a:endParaRPr lang="es-CO" sz="1400" b="1" dirty="0">
                        <a:solidFill>
                          <a:srgbClr val="00446B"/>
                        </a:solidFill>
                        <a:latin typeface="Arial Narrow" panose="020B0606020202030204" pitchFamily="34" charset="0"/>
                      </a:endParaRPr>
                    </a:p>
                  </a:txBody>
                  <a:tcPr marL="91421" marR="91421" marT="45812" marB="4581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131850">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1710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CASANARE</a:t>
                      </a:r>
                      <a:r>
                        <a:rPr lang="es-CO" sz="1100" b="0" dirty="0" smtClean="0">
                          <a:latin typeface="Arial Narrow" panose="020B0606020202030204" pitchFamily="34" charset="0"/>
                        </a:rPr>
                        <a:t>: Chámeza y Recetor.</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META</a:t>
                      </a:r>
                      <a:r>
                        <a:rPr lang="es-CO" sz="1100" b="0" dirty="0" smtClean="0">
                          <a:latin typeface="Arial Narrow" panose="020B0606020202030204" pitchFamily="34" charset="0"/>
                        </a:rPr>
                        <a:t>: Acacías, Cubarral, El Calvario y Guamal.</a:t>
                      </a: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765643051"/>
              </p:ext>
            </p:extLst>
          </p:nvPr>
        </p:nvGraphicFramePr>
        <p:xfrm>
          <a:off x="359767" y="6481291"/>
          <a:ext cx="5760640" cy="991152"/>
        </p:xfrm>
        <a:graphic>
          <a:graphicData uri="http://schemas.openxmlformats.org/drawingml/2006/table">
            <a:tbl>
              <a:tblPr/>
              <a:tblGrid>
                <a:gridCol w="864096">
                  <a:extLst>
                    <a:ext uri="{9D8B030D-6E8A-4147-A177-3AD203B41FA5}"/>
                  </a:extLst>
                </a:gridCol>
                <a:gridCol w="4896544">
                  <a:extLst>
                    <a:ext uri="{9D8B030D-6E8A-4147-A177-3AD203B41FA5}"/>
                  </a:extLst>
                </a:gridCol>
              </a:tblGrid>
              <a:tr h="0">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DE LA AMAZONÍA</a:t>
                      </a:r>
                      <a:endParaRPr lang="es-CO" sz="1400" b="1" dirty="0">
                        <a:solidFill>
                          <a:srgbClr val="00446B"/>
                        </a:solidFill>
                        <a:latin typeface="Arial Narrow" panose="020B0606020202030204" pitchFamily="34" charset="0"/>
                      </a:endParaRPr>
                    </a:p>
                  </a:txBody>
                  <a:tcPr marL="91421" marR="91421" marT="45812" marB="45812">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0">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24060">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CAQUETÁ</a:t>
                      </a:r>
                      <a:r>
                        <a:rPr lang="es-CO" sz="1100" b="0" dirty="0" smtClean="0">
                          <a:latin typeface="Arial Narrow" panose="020B0606020202030204" pitchFamily="34" charset="0"/>
                        </a:rPr>
                        <a:t>: Belén de Los Andaquíes y Morelia.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anose="020B0606020202030204" pitchFamily="34" charset="0"/>
                        </a:rPr>
                        <a:t>PUTUMAYO</a:t>
                      </a:r>
                      <a:r>
                        <a:rPr lang="es-CO" sz="1100" b="0" dirty="0" smtClean="0">
                          <a:latin typeface="Arial Narrow" panose="020B0606020202030204" pitchFamily="34" charset="0"/>
                        </a:rPr>
                        <a:t>: Mocoa.</a:t>
                      </a: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Tree>
    <p:extLst>
      <p:ext uri="{BB962C8B-B14F-4D97-AF65-F5344CB8AC3E}">
        <p14:creationId xmlns:p14="http://schemas.microsoft.com/office/powerpoint/2010/main" val="37486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19084059"/>
              </p:ext>
            </p:extLst>
          </p:nvPr>
        </p:nvGraphicFramePr>
        <p:xfrm>
          <a:off x="359768" y="2034175"/>
          <a:ext cx="5760639" cy="900000"/>
        </p:xfrm>
        <a:graphic>
          <a:graphicData uri="http://schemas.openxmlformats.org/drawingml/2006/table">
            <a:tbl>
              <a:tblPr>
                <a:tableStyleId>{5C22544A-7EE6-4342-B048-85BDC9FD1C3A}</a:tableStyleId>
              </a:tblPr>
              <a:tblGrid>
                <a:gridCol w="2160240"/>
                <a:gridCol w="3600399"/>
              </a:tblGrid>
              <a:tr h="427053">
                <a:tc gridSpan="2">
                  <a:txBody>
                    <a:bodyPr/>
                    <a:lstStyle/>
                    <a:p>
                      <a:pPr algn="ctr" rtl="0" fontAlgn="ctr"/>
                      <a:r>
                        <a:rPr lang="es-CO" sz="1300" b="1" u="none" strike="noStrike" dirty="0">
                          <a:solidFill>
                            <a:srgbClr val="6E3C0A"/>
                          </a:solidFill>
                          <a:effectLst/>
                          <a:latin typeface="Arial Narrow" panose="020B0606020202030204" pitchFamily="34" charset="0"/>
                        </a:rPr>
                        <a:t>SECTORES VIALES IDENTIFICADOS CON </a:t>
                      </a:r>
                      <a:r>
                        <a:rPr lang="es-CO" sz="1300" b="1" u="none" strike="noStrike" dirty="0" smtClean="0">
                          <a:solidFill>
                            <a:srgbClr val="6E3C0A"/>
                          </a:solidFill>
                          <a:effectLst/>
                          <a:latin typeface="Arial Narrow" panose="020B0606020202030204" pitchFamily="34" charset="0"/>
                        </a:rPr>
                        <a:t>POTENCIALIDAD DE DESLIZAMIENTOS,</a:t>
                      </a:r>
                    </a:p>
                    <a:p>
                      <a:pPr algn="ctr" rtl="0" fontAlgn="ctr"/>
                      <a:r>
                        <a:rPr lang="es-CO" sz="1300" b="1" u="none" strike="noStrike" dirty="0" smtClean="0">
                          <a:solidFill>
                            <a:srgbClr val="6E3C0A"/>
                          </a:solidFill>
                          <a:effectLst/>
                          <a:latin typeface="Arial Narrow" panose="020B0606020202030204" pitchFamily="34" charset="0"/>
                        </a:rPr>
                        <a:t>EN </a:t>
                      </a:r>
                      <a:r>
                        <a:rPr lang="es-CO" sz="1300" b="1" u="none" strike="noStrike" dirty="0">
                          <a:solidFill>
                            <a:srgbClr val="6E3C0A"/>
                          </a:solidFill>
                          <a:effectLst/>
                          <a:latin typeface="Arial Narrow" panose="020B0606020202030204" pitchFamily="34" charset="0"/>
                        </a:rPr>
                        <a:t>LOS CUALES GENERAN </a:t>
                      </a:r>
                      <a:r>
                        <a:rPr lang="es-CO" sz="1300" b="1" u="none" strike="noStrike" dirty="0" smtClean="0">
                          <a:solidFill>
                            <a:srgbClr val="6E3C0A"/>
                          </a:solidFill>
                          <a:effectLst/>
                          <a:latin typeface="Arial Narrow" panose="020B0606020202030204" pitchFamily="34" charset="0"/>
                        </a:rPr>
                        <a:t>ALERTAS </a:t>
                      </a:r>
                      <a:endParaRPr lang="es-CO" sz="1300" b="1" i="0" u="none" strike="noStrike" dirty="0">
                        <a:solidFill>
                          <a:srgbClr val="6E3C0A"/>
                        </a:solidFill>
                        <a:effectLst/>
                        <a:latin typeface="Arial Narrow" panose="020B0606020202030204" pitchFamily="34" charset="0"/>
                      </a:endParaRPr>
                    </a:p>
                  </a:txBody>
                  <a:tcPr marL="7209" marR="7209" marT="7213" marB="0" anchor="ctr"/>
                </a:tc>
                <a:tc hMerge="1">
                  <a:txBody>
                    <a:bodyPr/>
                    <a:lstStyle/>
                    <a:p>
                      <a:endParaRPr lang="es-ES"/>
                    </a:p>
                  </a:txBody>
                  <a:tcPr/>
                </a:tc>
              </a:tr>
              <a:tr h="217344">
                <a:tc>
                  <a:txBody>
                    <a:bodyPr/>
                    <a:lstStyle/>
                    <a:p>
                      <a:pPr algn="ctr" rtl="0" fontAlgn="ctr"/>
                      <a:r>
                        <a:rPr lang="es-ES" sz="1300" b="1" u="none" strike="noStrike" dirty="0">
                          <a:solidFill>
                            <a:srgbClr val="6E3C0A"/>
                          </a:solidFill>
                          <a:effectLst/>
                          <a:latin typeface="Arial Narrow" panose="020B0606020202030204" pitchFamily="34" charset="0"/>
                        </a:rPr>
                        <a:t>DEPARTAMENTO</a:t>
                      </a:r>
                      <a:endParaRPr lang="es-ES" sz="1300" b="1" i="0" u="none" strike="noStrike" dirty="0">
                        <a:solidFill>
                          <a:srgbClr val="6E3C0A"/>
                        </a:solidFill>
                        <a:effectLst/>
                        <a:latin typeface="Arial Narrow" panose="020B0606020202030204" pitchFamily="34" charset="0"/>
                      </a:endParaRPr>
                    </a:p>
                  </a:txBody>
                  <a:tcPr marL="7209" marR="7209" marT="7213" marB="0" anchor="ctr"/>
                </a:tc>
                <a:tc>
                  <a:txBody>
                    <a:bodyPr/>
                    <a:lstStyle/>
                    <a:p>
                      <a:pPr algn="ctr" rtl="0" fontAlgn="ctr"/>
                      <a:r>
                        <a:rPr lang="es-ES" sz="1300" b="1" u="none" strike="noStrike" dirty="0">
                          <a:solidFill>
                            <a:srgbClr val="6E3C0A"/>
                          </a:solidFill>
                          <a:effectLst/>
                          <a:latin typeface="Arial Narrow" panose="020B0606020202030204" pitchFamily="34" charset="0"/>
                        </a:rPr>
                        <a:t>SECTOR VIAL</a:t>
                      </a:r>
                      <a:endParaRPr lang="es-ES" sz="1300" b="1" i="0" u="none" strike="noStrike" dirty="0">
                        <a:solidFill>
                          <a:srgbClr val="6E3C0A"/>
                        </a:solidFill>
                        <a:effectLst/>
                        <a:latin typeface="Arial Narrow" panose="020B0606020202030204" pitchFamily="34" charset="0"/>
                      </a:endParaRPr>
                    </a:p>
                  </a:txBody>
                  <a:tcPr marL="7209" marR="7209" marT="7213" marB="0" anchor="ctr"/>
                </a:tc>
              </a:tr>
              <a:tr h="255603">
                <a:tc>
                  <a:txBody>
                    <a:bodyPr/>
                    <a:lstStyle/>
                    <a:p>
                      <a:pPr marL="0" algn="ctr" defTabSz="648035" rtl="0" eaLnBrk="1" fontAlgn="ctr" latinLnBrk="0" hangingPunct="1"/>
                      <a:r>
                        <a:rPr lang="es-ES" sz="1100" b="1" i="0" u="none" strike="noStrike" kern="1200" dirty="0" smtClean="0">
                          <a:solidFill>
                            <a:schemeClr val="tx1"/>
                          </a:solidFill>
                          <a:effectLst/>
                          <a:latin typeface="Arial Narrow" panose="020B0606020202030204" pitchFamily="34" charset="0"/>
                          <a:ea typeface="+mn-ea"/>
                          <a:cs typeface="+mn-cs"/>
                        </a:rPr>
                        <a:t>CAUCA</a:t>
                      </a:r>
                      <a:endParaRPr lang="es-ES" sz="1100" b="1" i="0" u="none" strike="noStrike" kern="1200" dirty="0">
                        <a:solidFill>
                          <a:schemeClr val="tx1"/>
                        </a:solidFill>
                        <a:effectLst/>
                        <a:latin typeface="Arial Narrow" panose="020B0606020202030204" pitchFamily="34" charset="0"/>
                        <a:ea typeface="+mn-ea"/>
                        <a:cs typeface="+mn-cs"/>
                      </a:endParaRPr>
                    </a:p>
                  </a:txBody>
                  <a:tcPr marL="7209" marR="7209" marT="7213" marB="0" anchor="ctr"/>
                </a:tc>
                <a:tc>
                  <a:txBody>
                    <a:bodyPr/>
                    <a:lstStyle/>
                    <a:p>
                      <a:pPr algn="ctr" rtl="0" fontAlgn="ctr"/>
                      <a:r>
                        <a:rPr lang="es-CO" sz="1100" u="none" strike="noStrike" kern="1200" dirty="0" smtClean="0">
                          <a:solidFill>
                            <a:schemeClr val="tx1"/>
                          </a:solidFill>
                          <a:effectLst/>
                          <a:latin typeface="Arial Narrow" panose="020B0606020202030204" pitchFamily="34" charset="0"/>
                          <a:ea typeface="+mn-ea"/>
                          <a:cs typeface="+mn-cs"/>
                        </a:rPr>
                        <a:t>Mojarras – Popayán.</a:t>
                      </a:r>
                    </a:p>
                  </a:txBody>
                  <a:tcPr marL="7209" marR="7209" marT="7213" marB="0" anchor="ctr"/>
                </a:tc>
              </a:tr>
            </a:tbl>
          </a:graphicData>
        </a:graphic>
      </p:graphicFrame>
    </p:spTree>
    <p:extLst>
      <p:ext uri="{BB962C8B-B14F-4D97-AF65-F5344CB8AC3E}">
        <p14:creationId xmlns:p14="http://schemas.microsoft.com/office/powerpoint/2010/main" val="127589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a 16"/>
          <p:cNvGraphicFramePr>
            <a:graphicFrameLocks noGrp="1"/>
          </p:cNvGraphicFramePr>
          <p:nvPr>
            <p:extLst>
              <p:ext uri="{D42A27DB-BD31-4B8C-83A1-F6EECF244321}">
                <p14:modId xmlns:p14="http://schemas.microsoft.com/office/powerpoint/2010/main" val="1214667209"/>
              </p:ext>
            </p:extLst>
          </p:nvPr>
        </p:nvGraphicFramePr>
        <p:xfrm>
          <a:off x="156100" y="1764175"/>
          <a:ext cx="6168304" cy="883920"/>
        </p:xfrm>
        <a:graphic>
          <a:graphicData uri="http://schemas.openxmlformats.org/drawingml/2006/table">
            <a:tbl>
              <a:tblPr/>
              <a:tblGrid>
                <a:gridCol w="6168304">
                  <a:extLst>
                    <a:ext uri="{9D8B030D-6E8A-4147-A177-3AD203B41FA5}">
                      <a16:colId xmlns="" xmlns:a16="http://schemas.microsoft.com/office/drawing/2014/main" val="20000"/>
                    </a:ext>
                  </a:extLst>
                </a:gridCol>
              </a:tblGrid>
              <a:tr h="147414">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LLUVIAS REGISTRADAS EN LAS ÚLTIMAS 24 HORAS</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302586">
                <a:tc>
                  <a:txBody>
                    <a:bodyPr/>
                    <a:lstStyle/>
                    <a:p>
                      <a:pPr marL="171450" indent="-171450" algn="just">
                        <a:buFont typeface="Wingdings" panose="05000000000000000000" pitchFamily="2" charset="2"/>
                        <a:buChar char="§"/>
                      </a:pPr>
                      <a:r>
                        <a:rPr lang="es-CO" sz="1100" spc="-10" dirty="0" smtClean="0">
                          <a:solidFill>
                            <a:schemeClr val="tx1"/>
                          </a:solidFill>
                          <a:latin typeface="Arial Narrow" panose="020B0606020202030204" pitchFamily="34" charset="0"/>
                          <a:cs typeface="Arial" panose="020B0604020202020204" pitchFamily="34" charset="0"/>
                        </a:rPr>
                        <a:t>En las últimas 24 horas se presentó un incremento moderado de las lluvias, las cuales principalmente se concentraron en las regiones Pacífica y Andina. La mayor precipitación se presentó en el municipio de </a:t>
                      </a:r>
                      <a:r>
                        <a:rPr lang="es-CO" sz="1100" b="1" i="0" u="none" strike="noStrike" spc="0" baseline="0" dirty="0" smtClean="0">
                          <a:solidFill>
                            <a:schemeClr val="tx1"/>
                          </a:solidFill>
                          <a:effectLst/>
                          <a:latin typeface="Arial Narrow" panose="020B0606020202030204" pitchFamily="34" charset="0"/>
                          <a:cs typeface="+mn-cs"/>
                        </a:rPr>
                        <a:t>Garzón,  (Huila), con 83.1 mm, en la estación Zuluaga.</a:t>
                      </a:r>
                      <a:endParaRPr lang="es-CO" sz="1100" spc="-1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117597555"/>
              </p:ext>
            </p:extLst>
          </p:nvPr>
        </p:nvGraphicFramePr>
        <p:xfrm>
          <a:off x="135252" y="3842335"/>
          <a:ext cx="6210000" cy="1386840"/>
        </p:xfrm>
        <a:graphic>
          <a:graphicData uri="http://schemas.openxmlformats.org/drawingml/2006/table">
            <a:tbl>
              <a:tblPr/>
              <a:tblGrid>
                <a:gridCol w="6210000">
                  <a:extLst>
                    <a:ext uri="{9D8B030D-6E8A-4147-A177-3AD203B41FA5}">
                      <a16:colId xmlns="" xmlns:a16="http://schemas.microsoft.com/office/drawing/2014/main" val="20000"/>
                    </a:ext>
                  </a:extLst>
                </a:gridCol>
              </a:tblGrid>
              <a:tr h="23718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spc="0" dirty="0" smtClean="0">
                          <a:solidFill>
                            <a:schemeClr val="tx1"/>
                          </a:solidFill>
                          <a:latin typeface="Arial Narrow" panose="020B0606020202030204" pitchFamily="34" charset="0"/>
                        </a:rPr>
                        <a:t>ALERTA NARANJA</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E953C"/>
                    </a:solidFill>
                  </a:tcPr>
                </a:tc>
                <a:extLst>
                  <a:ext uri="{0D108BD9-81ED-4DB2-BD59-A6C34878D82A}">
                    <a16:rowId xmlns="" xmlns:a16="http://schemas.microsoft.com/office/drawing/2014/main" val="10000"/>
                  </a:ext>
                </a:extLst>
              </a:tr>
              <a:tr h="88782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strike="noStrike" spc="0" dirty="0" smtClean="0">
                          <a:solidFill>
                            <a:schemeClr val="tx1"/>
                          </a:solidFill>
                          <a:latin typeface="Arial Narrow" panose="020B0606020202030204" pitchFamily="34" charset="0"/>
                          <a:cs typeface="Arial" panose="020B0604020202020204" pitchFamily="34" charset="0"/>
                        </a:rPr>
                        <a:t>Por niveles altos en la cuenca media y baja del río Atrato</a:t>
                      </a:r>
                      <a:r>
                        <a:rPr lang="es-CO" sz="1100" strike="noStrike" spc="0" baseline="0" dirty="0" smtClean="0">
                          <a:solidFill>
                            <a:schemeClr val="tx1"/>
                          </a:solidFill>
                          <a:latin typeface="Arial Narrow" panose="020B0606020202030204" pitchFamily="34" charset="0"/>
                          <a:cs typeface="Arial" panose="020B0604020202020204" pitchFamily="34" charset="0"/>
                        </a:rPr>
                        <a:t> y desbordamiento del río </a:t>
                      </a:r>
                      <a:r>
                        <a:rPr lang="es-CO" sz="1100" strike="noStrike" spc="0" baseline="0" dirty="0" err="1" smtClean="0">
                          <a:solidFill>
                            <a:schemeClr val="tx1"/>
                          </a:solidFill>
                          <a:latin typeface="Arial Narrow" panose="020B0606020202030204" pitchFamily="34" charset="0"/>
                          <a:cs typeface="Arial" panose="020B0604020202020204" pitchFamily="34" charset="0"/>
                        </a:rPr>
                        <a:t>Murindó</a:t>
                      </a:r>
                      <a:r>
                        <a:rPr lang="es-CO" sz="1100" strike="noStrike" spc="0" dirty="0" smtClean="0">
                          <a:solidFill>
                            <a:schemeClr val="tx1"/>
                          </a:solidFill>
                          <a:latin typeface="Arial Narrow" panose="020B0606020202030204" pitchFamily="34" charset="0"/>
                          <a:cs typeface="Arial" panose="020B0604020202020204" pitchFamily="34" charset="0"/>
                        </a:rPr>
                        <a:t>. </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spc="0" dirty="0" smtClean="0">
                          <a:solidFill>
                            <a:schemeClr val="tx1"/>
                          </a:solidFill>
                          <a:latin typeface="Arial Narrow" panose="020B0606020202030204" pitchFamily="34" charset="0"/>
                          <a:cs typeface="Arial" panose="020B0604020202020204" pitchFamily="34" charset="0"/>
                        </a:rPr>
                        <a:t>Por probabilidad moderada de deslizamientos de tierra detonados por lluvias, en sectores inestables o de alta pendiente, localizados en varios municipios de las regiones Andina y Pacífico.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spc="0" dirty="0" smtClean="0">
                          <a:solidFill>
                            <a:schemeClr val="tx1"/>
                          </a:solidFill>
                          <a:latin typeface="Arial Narrow" panose="020B0606020202030204" pitchFamily="34" charset="0"/>
                          <a:cs typeface="Arial" panose="020B0604020202020204" pitchFamily="34" charset="0"/>
                        </a:rPr>
                        <a:t>Por moderada posibilidad de incendios de</a:t>
                      </a:r>
                      <a:r>
                        <a:rPr lang="es-CO" sz="1100" spc="0" baseline="0" dirty="0" smtClean="0">
                          <a:solidFill>
                            <a:schemeClr val="tx1"/>
                          </a:solidFill>
                          <a:latin typeface="Arial Narrow" panose="020B0606020202030204" pitchFamily="34" charset="0"/>
                          <a:cs typeface="Arial" panose="020B0604020202020204" pitchFamily="34" charset="0"/>
                        </a:rPr>
                        <a:t> la cobertura vegetal en zonas de</a:t>
                      </a:r>
                      <a:r>
                        <a:rPr lang="es-CO" sz="1100" spc="0" dirty="0" smtClean="0">
                          <a:solidFill>
                            <a:schemeClr val="tx1"/>
                          </a:solidFill>
                          <a:latin typeface="Arial Narrow" panose="020B0606020202030204" pitchFamily="34" charset="0"/>
                          <a:cs typeface="Arial" panose="020B0604020202020204" pitchFamily="34" charset="0"/>
                        </a:rPr>
                        <a:t> bosques, cultivos y pastos localizados en pequeños sectores de las regiones Caribe, Andina y Orinoquia.</a:t>
                      </a:r>
                      <a:endParaRPr lang="es-CO" sz="1100" spc="0" baseline="0" dirty="0" smtClean="0">
                        <a:solidFill>
                          <a:schemeClr val="tx1"/>
                        </a:solidFill>
                        <a:latin typeface="Arial Narrow" panose="020B0606020202030204" pitchFamily="34" charset="0"/>
                        <a:cs typeface="Arial" panose="020B0604020202020204" pitchFamily="34" charset="0"/>
                      </a:endParaRP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spc="0" baseline="0" dirty="0" smtClean="0">
                          <a:solidFill>
                            <a:schemeClr val="tx1"/>
                          </a:solidFill>
                          <a:latin typeface="Arial Narrow" panose="020B0606020202030204" pitchFamily="34" charset="0"/>
                          <a:cs typeface="Arial" panose="020B0604020202020204" pitchFamily="34" charset="0"/>
                        </a:rPr>
                        <a:t>Por tiempo lluvioso en el Océano Pacífico.</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1243511527"/>
              </p:ext>
            </p:extLst>
          </p:nvPr>
        </p:nvGraphicFramePr>
        <p:xfrm>
          <a:off x="135087" y="5454175"/>
          <a:ext cx="6210331" cy="1554480"/>
        </p:xfrm>
        <a:graphic>
          <a:graphicData uri="http://schemas.openxmlformats.org/drawingml/2006/table">
            <a:tbl>
              <a:tblPr/>
              <a:tblGrid>
                <a:gridCol w="6210331">
                  <a:extLst>
                    <a:ext uri="{9D8B030D-6E8A-4147-A177-3AD203B41FA5}">
                      <a16:colId xmlns="" xmlns:a16="http://schemas.microsoft.com/office/drawing/2014/main"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ALERTA AMARILLA</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199501">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strike="noStrike" spc="0" dirty="0" smtClean="0">
                          <a:solidFill>
                            <a:schemeClr val="tx1"/>
                          </a:solidFill>
                          <a:latin typeface="Arial Narrow" panose="020B0606020202030204" pitchFamily="34" charset="0"/>
                          <a:cs typeface="Arial" panose="020B0604020202020204" pitchFamily="34" charset="0"/>
                        </a:rPr>
                        <a:t>Por niveles en la cuenca</a:t>
                      </a:r>
                      <a:r>
                        <a:rPr lang="es-CO" sz="1100" b="0" strike="noStrike" spc="0" baseline="0" dirty="0" smtClean="0">
                          <a:solidFill>
                            <a:schemeClr val="tx1"/>
                          </a:solidFill>
                          <a:latin typeface="Arial Narrow" panose="020B0606020202030204" pitchFamily="34" charset="0"/>
                          <a:cs typeface="Arial" panose="020B0604020202020204" pitchFamily="34" charset="0"/>
                        </a:rPr>
                        <a:t> baja del río Magdalena, cuenca alta del río Atrato y cuenca baja del río Cauca.</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strike="noStrike" spc="0" baseline="0" dirty="0" smtClean="0">
                          <a:solidFill>
                            <a:schemeClr val="tx1"/>
                          </a:solidFill>
                          <a:latin typeface="Arial Narrow" panose="020B0606020202030204" pitchFamily="34" charset="0"/>
                          <a:cs typeface="Arial" panose="020B0604020202020204" pitchFamily="34" charset="0"/>
                        </a:rPr>
                        <a:t>Por crecientes súbitas para: el río Baudó y otros ríos directos al Pacífico (Departamento de Chocó); la cuenca del río Micay; los ríos del Valle del Cauca; los afluentes del río Cauca en su cuenca alta (Departamento del Cauca); los ríos Mocoa, Sangoyaco y Mulato, ubicados en la parte alta de la cuenca del río Caquetá; y en los ríos afluentes al río Putumayo.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spc="0" dirty="0" smtClean="0">
                          <a:solidFill>
                            <a:schemeClr val="tx1"/>
                          </a:solidFill>
                          <a:latin typeface="Arial Narrow" panose="020B0606020202030204" pitchFamily="34" charset="0"/>
                          <a:cs typeface="Arial" panose="020B0604020202020204" pitchFamily="34" charset="0"/>
                        </a:rPr>
                        <a:t>Por probabilidad baja</a:t>
                      </a:r>
                      <a:r>
                        <a:rPr lang="es-CO" sz="1100" b="0" spc="0" baseline="0" dirty="0" smtClean="0">
                          <a:solidFill>
                            <a:schemeClr val="tx1"/>
                          </a:solidFill>
                          <a:latin typeface="Arial Narrow" panose="020B0606020202030204" pitchFamily="34" charset="0"/>
                          <a:cs typeface="Arial" panose="020B0604020202020204" pitchFamily="34" charset="0"/>
                        </a:rPr>
                        <a:t> </a:t>
                      </a:r>
                      <a:r>
                        <a:rPr lang="es-CO" sz="1100" b="0" spc="0" dirty="0" smtClean="0">
                          <a:solidFill>
                            <a:schemeClr val="tx1"/>
                          </a:solidFill>
                          <a:latin typeface="Arial Narrow" panose="020B0606020202030204" pitchFamily="34" charset="0"/>
                          <a:cs typeface="Arial" panose="020B0604020202020204" pitchFamily="34" charset="0"/>
                        </a:rPr>
                        <a:t>de deslizamientos de tierra detonados por lluvias, en sectores inestables o de alta pendiente, localizados en amplias áreas de las regiones Andina, Pacífica,</a:t>
                      </a:r>
                      <a:r>
                        <a:rPr lang="es-CO" sz="1100" b="0" spc="0" baseline="0" dirty="0" smtClean="0">
                          <a:solidFill>
                            <a:schemeClr val="tx1"/>
                          </a:solidFill>
                          <a:latin typeface="Arial Narrow" panose="020B0606020202030204" pitchFamily="34" charset="0"/>
                          <a:cs typeface="Arial" panose="020B0604020202020204" pitchFamily="34" charset="0"/>
                        </a:rPr>
                        <a:t> </a:t>
                      </a:r>
                      <a:r>
                        <a:rPr lang="es-CO" sz="1100" b="0" spc="0" dirty="0" smtClean="0">
                          <a:solidFill>
                            <a:schemeClr val="tx1"/>
                          </a:solidFill>
                          <a:latin typeface="Arial Narrow" panose="020B0606020202030204" pitchFamily="34" charset="0"/>
                          <a:cs typeface="Arial" panose="020B0604020202020204" pitchFamily="34" charset="0"/>
                        </a:rPr>
                        <a:t>Orinoquia y Amazonia.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739617941"/>
              </p:ext>
            </p:extLst>
          </p:nvPr>
        </p:nvGraphicFramePr>
        <p:xfrm>
          <a:off x="135418" y="2799175"/>
          <a:ext cx="6209669" cy="883920"/>
        </p:xfrm>
        <a:graphic>
          <a:graphicData uri="http://schemas.openxmlformats.org/drawingml/2006/table">
            <a:tbl>
              <a:tblPr/>
              <a:tblGrid>
                <a:gridCol w="6209669">
                  <a:extLst>
                    <a:ext uri="{9D8B030D-6E8A-4147-A177-3AD203B41FA5}">
                      <a16:colId xmlns="" xmlns:a16="http://schemas.microsoft.com/office/drawing/2014/main" val="20000"/>
                    </a:ext>
                  </a:extLst>
                </a:gridCol>
              </a:tblGrid>
              <a:tr h="23368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spc="0" dirty="0" smtClean="0">
                          <a:solidFill>
                            <a:schemeClr val="tx1"/>
                          </a:solidFill>
                          <a:latin typeface="Arial Narrow" panose="020B0606020202030204" pitchFamily="34" charset="0"/>
                        </a:rPr>
                        <a:t>ALERTA ROJA</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47544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spc="0" dirty="0" smtClean="0">
                          <a:solidFill>
                            <a:schemeClr val="tx1"/>
                          </a:solidFill>
                          <a:latin typeface="Arial Narrow" panose="020B0606020202030204" pitchFamily="34" charset="0"/>
                          <a:cs typeface="Arial" panose="020B0604020202020204" pitchFamily="34" charset="0"/>
                        </a:rPr>
                        <a:t>Por alta posibilidad de incendios de</a:t>
                      </a:r>
                      <a:r>
                        <a:rPr lang="es-CO" sz="1100" spc="0" baseline="0" dirty="0" smtClean="0">
                          <a:solidFill>
                            <a:schemeClr val="tx1"/>
                          </a:solidFill>
                          <a:latin typeface="Arial Narrow" panose="020B0606020202030204" pitchFamily="34" charset="0"/>
                          <a:cs typeface="Arial" panose="020B0604020202020204" pitchFamily="34" charset="0"/>
                        </a:rPr>
                        <a:t> la cobertura vegetal en zonas de</a:t>
                      </a:r>
                      <a:r>
                        <a:rPr lang="es-CO" sz="1100" spc="0" dirty="0" smtClean="0">
                          <a:solidFill>
                            <a:schemeClr val="tx1"/>
                          </a:solidFill>
                          <a:latin typeface="Arial Narrow" panose="020B0606020202030204" pitchFamily="34" charset="0"/>
                          <a:cs typeface="Arial" panose="020B0604020202020204" pitchFamily="34" charset="0"/>
                        </a:rPr>
                        <a:t> bosques, cultivos y pastos localizados en municipios de regiones Orinoquia, Caribe y Andina.</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spc="0" dirty="0" smtClean="0">
                          <a:solidFill>
                            <a:schemeClr val="tx1"/>
                          </a:solidFill>
                          <a:latin typeface="Arial Narrow" panose="020B0606020202030204" pitchFamily="34" charset="0"/>
                          <a:cs typeface="Arial" panose="020B0604020202020204" pitchFamily="34" charset="0"/>
                        </a:rPr>
                        <a:t>Por oleaje y viento</a:t>
                      </a:r>
                      <a:r>
                        <a:rPr lang="es-CO" sz="1100" b="0" spc="0" baseline="0" dirty="0" smtClean="0">
                          <a:solidFill>
                            <a:schemeClr val="tx1"/>
                          </a:solidFill>
                          <a:latin typeface="Arial Narrow" panose="020B0606020202030204" pitchFamily="34" charset="0"/>
                          <a:cs typeface="Arial" panose="020B0604020202020204" pitchFamily="34" charset="0"/>
                        </a:rPr>
                        <a:t> en el mar Caribe</a:t>
                      </a:r>
                      <a:r>
                        <a:rPr lang="es-CO" sz="1100" b="1" spc="0" baseline="0" dirty="0" smtClean="0">
                          <a:solidFill>
                            <a:schemeClr val="tx1"/>
                          </a:solidFill>
                          <a:latin typeface="Arial Narrow" panose="020B0606020202030204" pitchFamily="34" charset="0"/>
                          <a:cs typeface="Arial" panose="020B0604020202020204" pitchFamily="34" charset="0"/>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60310193"/>
              </p:ext>
            </p:extLst>
          </p:nvPr>
        </p:nvGraphicFramePr>
        <p:xfrm>
          <a:off x="135252" y="7209175"/>
          <a:ext cx="6210000" cy="883920"/>
        </p:xfrm>
        <a:graphic>
          <a:graphicData uri="http://schemas.openxmlformats.org/drawingml/2006/table">
            <a:tbl>
              <a:tblPr/>
              <a:tblGrid>
                <a:gridCol w="6210000">
                  <a:extLst>
                    <a:ext uri="{9D8B030D-6E8A-4147-A177-3AD203B41FA5}">
                      <a16:colId xmlns:a16="http://schemas.microsoft.com/office/drawing/2014/main" xmlns=""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IMPORTANTE</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u="none" kern="1200" dirty="0" smtClean="0">
                          <a:solidFill>
                            <a:schemeClr val="tx1"/>
                          </a:solidFill>
                          <a:effectLst/>
                          <a:latin typeface="Arial Narrow" pitchFamily="34" charset="0"/>
                          <a:ea typeface="+mn-ea"/>
                          <a:cs typeface="+mn-cs"/>
                        </a:rPr>
                        <a:t>Debido a que los registros de las temperaturas mínimas ya no presentan valores tan bajos, el IDEAM mantiene la  </a:t>
                      </a:r>
                      <a:r>
                        <a:rPr lang="es-CO" sz="800" b="1" u="none" kern="1200" dirty="0" smtClean="0">
                          <a:solidFill>
                            <a:schemeClr val="tx1"/>
                          </a:solidFill>
                          <a:effectLst/>
                          <a:latin typeface="Arial Narrow" pitchFamily="34" charset="0"/>
                          <a:ea typeface="+mn-ea"/>
                          <a:cs typeface="+mn-cs"/>
                        </a:rPr>
                        <a:t>ALERTA AMARILLA</a:t>
                      </a:r>
                      <a:r>
                        <a:rPr lang="es-CO" sz="900" b="1" u="none" kern="1200" dirty="0" smtClean="0">
                          <a:solidFill>
                            <a:schemeClr val="tx1"/>
                          </a:solidFill>
                          <a:effectLst/>
                          <a:latin typeface="Arial Narrow" pitchFamily="34" charset="0"/>
                          <a:ea typeface="+mn-ea"/>
                          <a:cs typeface="+mn-cs"/>
                        </a:rPr>
                        <a:t>;</a:t>
                      </a:r>
                      <a:r>
                        <a:rPr lang="es-CO" sz="900" b="0" u="none" kern="1200" dirty="0" smtClean="0">
                          <a:solidFill>
                            <a:schemeClr val="tx1"/>
                          </a:solidFill>
                          <a:effectLst/>
                          <a:latin typeface="Arial Narrow" pitchFamily="34" charset="0"/>
                          <a:ea typeface="+mn-ea"/>
                          <a:cs typeface="+mn-cs"/>
                        </a:rPr>
                        <a:t>  </a:t>
                      </a:r>
                      <a:r>
                        <a:rPr lang="es-CO" sz="1100" b="0" u="none" kern="1200" dirty="0" smtClean="0">
                          <a:solidFill>
                            <a:schemeClr val="tx1"/>
                          </a:solidFill>
                          <a:effectLst/>
                          <a:latin typeface="Arial Narrow" pitchFamily="34" charset="0"/>
                          <a:ea typeface="+mn-ea"/>
                          <a:cs typeface="+mn-cs"/>
                        </a:rPr>
                        <a:t>sin embargo, se mantiene la probabilidad entre moderada a alta de ocurrencia de heladas, especialmente en algunos municipios ubicados en Cundinamarca y Boyacá.</a:t>
                      </a:r>
                      <a:endParaRPr lang="es-CO" sz="1100" spc="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04178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11"/>
          <p:cNvGraphicFramePr>
            <a:graphicFrameLocks noGrp="1"/>
          </p:cNvGraphicFramePr>
          <p:nvPr>
            <p:extLst>
              <p:ext uri="{D42A27DB-BD31-4B8C-83A1-F6EECF244321}">
                <p14:modId xmlns:p14="http://schemas.microsoft.com/office/powerpoint/2010/main" val="230438537"/>
              </p:ext>
            </p:extLst>
          </p:nvPr>
        </p:nvGraphicFramePr>
        <p:xfrm>
          <a:off x="390413" y="1917219"/>
          <a:ext cx="5729993" cy="1788904"/>
        </p:xfrm>
        <a:graphic>
          <a:graphicData uri="http://schemas.openxmlformats.org/drawingml/2006/table">
            <a:tbl>
              <a:tblPr/>
              <a:tblGrid>
                <a:gridCol w="1018777">
                  <a:extLst>
                    <a:ext uri="{9D8B030D-6E8A-4147-A177-3AD203B41FA5}">
                      <a16:colId xmlns:a16="http://schemas.microsoft.com/office/drawing/2014/main" xmlns="" val="20000"/>
                    </a:ext>
                  </a:extLst>
                </a:gridCol>
                <a:gridCol w="4711216">
                  <a:extLst>
                    <a:ext uri="{9D8B030D-6E8A-4147-A177-3AD203B41FA5}">
                      <a16:colId xmlns:a16="http://schemas.microsoft.com/office/drawing/2014/main" xmlns="" val="20001"/>
                    </a:ext>
                  </a:extLst>
                </a:gridCol>
              </a:tblGrid>
              <a:tr h="276992">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400" b="1" kern="1200" dirty="0" smtClean="0">
                          <a:solidFill>
                            <a:srgbClr val="00446B"/>
                          </a:solidFill>
                          <a:latin typeface="Arial Narrow" panose="020B0606020202030204" pitchFamily="34" charset="0"/>
                          <a:ea typeface="+mn-ea"/>
                          <a:cs typeface="+mn-cs"/>
                        </a:rPr>
                        <a:t>MAR CARIBE</a:t>
                      </a:r>
                    </a:p>
                  </a:txBody>
                  <a:tcPr marL="74778" marR="74778" marT="37238" marB="37238">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xmlns="" val="10000"/>
                  </a:ext>
                </a:extLst>
              </a:tr>
              <a:tr h="982544">
                <a:tc>
                  <a:txBody>
                    <a:bodyPr/>
                    <a:lstStyle/>
                    <a:p>
                      <a:pPr marL="0" marR="0" lvl="0" indent="0" algn="ctr" defTabSz="648035" rtl="0" eaLnBrk="1" fontAlgn="auto" latinLnBrk="0" hangingPunct="1">
                        <a:lnSpc>
                          <a:spcPct val="100000"/>
                        </a:lnSpc>
                        <a:spcBef>
                          <a:spcPct val="0"/>
                        </a:spcBef>
                        <a:spcAft>
                          <a:spcPts val="0"/>
                        </a:spcAft>
                        <a:buClrTx/>
                        <a:buSzTx/>
                        <a:buFontTx/>
                        <a:buNone/>
                        <a:tabLst/>
                        <a:defRPr/>
                      </a:pPr>
                      <a:r>
                        <a:rPr kumimoji="0" lang="es-CO"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ALERTA </a:t>
                      </a:r>
                    </a:p>
                    <a:p>
                      <a:pPr marL="0" marR="0" lvl="0" indent="0" algn="ctr" defTabSz="648035" rtl="0" eaLnBrk="1" fontAlgn="auto" latinLnBrk="0" hangingPunct="1">
                        <a:lnSpc>
                          <a:spcPct val="100000"/>
                        </a:lnSpc>
                        <a:spcBef>
                          <a:spcPct val="0"/>
                        </a:spcBef>
                        <a:spcAft>
                          <a:spcPts val="0"/>
                        </a:spcAft>
                        <a:buClrTx/>
                        <a:buSzTx/>
                        <a:buFontTx/>
                        <a:buNone/>
                        <a:tabLst/>
                        <a:defRPr/>
                      </a:pPr>
                      <a:r>
                        <a:rPr kumimoji="0" lang="es-CO"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ROJA</a:t>
                      </a:r>
                    </a:p>
                    <a:p>
                      <a:pPr marL="0" marR="0" lvl="0" indent="0" algn="ctr" defTabSz="648035" rtl="0" eaLnBrk="1" fontAlgn="auto" latinLnBrk="0" hangingPunct="1">
                        <a:lnSpc>
                          <a:spcPct val="100000"/>
                        </a:lnSpc>
                        <a:spcBef>
                          <a:spcPct val="0"/>
                        </a:spcBef>
                        <a:spcAft>
                          <a:spcPts val="0"/>
                        </a:spcAft>
                        <a:buClrTx/>
                        <a:buSzTx/>
                        <a:buFontTx/>
                        <a:buNone/>
                        <a:tabLst/>
                        <a:defRPr/>
                      </a:pPr>
                      <a:endParaRPr kumimoji="0" lang="es-CO"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CO" altLang="es-CO" sz="1050" b="1" kern="1200" baseline="0" dirty="0" smtClean="0">
                          <a:solidFill>
                            <a:schemeClr val="tx1"/>
                          </a:solidFill>
                          <a:latin typeface="Arial Narrow" panose="020B0606020202030204" pitchFamily="34" charset="0"/>
                          <a:ea typeface="PMingLiU" pitchFamily="18" charset="-120"/>
                          <a:cs typeface="+mn-cs"/>
                        </a:rPr>
                        <a:t>OLEAJE Y VIENTO</a:t>
                      </a:r>
                    </a:p>
                    <a:p>
                      <a:pPr marL="0" marR="0" indent="0" algn="just" defTabSz="648035" rtl="0" eaLnBrk="1" fontAlgn="auto" latinLnBrk="0" hangingPunct="1">
                        <a:lnSpc>
                          <a:spcPct val="100000"/>
                        </a:lnSpc>
                        <a:spcBef>
                          <a:spcPct val="0"/>
                        </a:spcBef>
                        <a:spcAft>
                          <a:spcPts val="0"/>
                        </a:spcAft>
                        <a:buClrTx/>
                        <a:buSzTx/>
                        <a:buFontTx/>
                        <a:buNone/>
                        <a:tabLst/>
                        <a:defRPr/>
                      </a:pPr>
                      <a:endParaRPr lang="es-CO" altLang="es-CO" sz="1050" b="1" kern="1200" baseline="0" dirty="0" smtClean="0">
                        <a:solidFill>
                          <a:schemeClr val="tx1"/>
                        </a:solidFill>
                        <a:latin typeface="Arial Narrow" panose="020B0606020202030204" pitchFamily="34" charset="0"/>
                        <a:ea typeface="PMingLiU" pitchFamily="18" charset="-120"/>
                        <a:cs typeface="+mn-cs"/>
                      </a:endParaRPr>
                    </a:p>
                    <a:p>
                      <a:pPr marL="0" marR="0" indent="0" algn="just" defTabSz="648035" rtl="0" eaLnBrk="1" fontAlgn="auto" latinLnBrk="0" hangingPunct="1">
                        <a:lnSpc>
                          <a:spcPct val="100000"/>
                        </a:lnSpc>
                        <a:spcBef>
                          <a:spcPct val="0"/>
                        </a:spcBef>
                        <a:spcAft>
                          <a:spcPts val="0"/>
                        </a:spcAft>
                        <a:buClrTx/>
                        <a:buSzTx/>
                        <a:buFontTx/>
                        <a:buNone/>
                        <a:tabLst/>
                        <a:defRPr/>
                      </a:pPr>
                      <a:r>
                        <a:rPr lang="es-CO" altLang="es-CO" sz="1050" b="0" kern="1200" baseline="0" dirty="0" smtClean="0">
                          <a:solidFill>
                            <a:schemeClr val="tx1"/>
                          </a:solidFill>
                          <a:latin typeface="Arial Narrow" panose="020B0606020202030204" pitchFamily="34" charset="0"/>
                          <a:ea typeface="PMingLiU" pitchFamily="18" charset="-120"/>
                          <a:cs typeface="+mn-cs"/>
                        </a:rPr>
                        <a:t>En el centro y occidente del mar Caribe colombiano, tanto en zonas costeras como en altamar, se mantienen fuertes vientos con intensidades de hasta 30 nudos (56 Km/h) y rachas de mayor velocidad, así como altura del oleaje entre 2.5 y 4.0 m., presentándose los mayores valores sobre el centro del área.  Por lo anterior, se recomienda a los usuarios de pequeñas embarcaciones consultar con las Capitanías de puerto antes de zarpar y a los habitantes costeros estar atentos a la evolución de las condiciones meteorológicas. </a:t>
                      </a:r>
                    </a:p>
                    <a:p>
                      <a:pPr marL="0" marR="0" indent="0" algn="just" defTabSz="648035" rtl="0" eaLnBrk="1" fontAlgn="auto" latinLnBrk="0" hangingPunct="1">
                        <a:lnSpc>
                          <a:spcPct val="100000"/>
                        </a:lnSpc>
                        <a:spcBef>
                          <a:spcPct val="0"/>
                        </a:spcBef>
                        <a:spcAft>
                          <a:spcPts val="0"/>
                        </a:spcAft>
                        <a:buClrTx/>
                        <a:buSzTx/>
                        <a:buFontTx/>
                        <a:buNone/>
                        <a:tabLst/>
                        <a:defRPr/>
                      </a:pPr>
                      <a:endParaRPr lang="es-CO" altLang="es-CO" sz="1050" b="0" kern="1200" baseline="0" dirty="0" smtClean="0">
                        <a:solidFill>
                          <a:schemeClr val="tx1"/>
                        </a:solidFill>
                        <a:latin typeface="Arial Narrow" panose="020B0606020202030204" pitchFamily="34" charset="0"/>
                        <a:ea typeface="PMingLiU" pitchFamily="18" charset="-120"/>
                        <a:cs typeface="+mn-cs"/>
                      </a:endParaRP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5" name="Tabla 11"/>
          <p:cNvGraphicFramePr>
            <a:graphicFrameLocks noGrp="1"/>
          </p:cNvGraphicFramePr>
          <p:nvPr>
            <p:extLst>
              <p:ext uri="{D42A27DB-BD31-4B8C-83A1-F6EECF244321}">
                <p14:modId xmlns:p14="http://schemas.microsoft.com/office/powerpoint/2010/main" val="3447903247"/>
              </p:ext>
            </p:extLst>
          </p:nvPr>
        </p:nvGraphicFramePr>
        <p:xfrm>
          <a:off x="390414" y="3978151"/>
          <a:ext cx="5729993" cy="1468864"/>
        </p:xfrm>
        <a:graphic>
          <a:graphicData uri="http://schemas.openxmlformats.org/drawingml/2006/table">
            <a:tbl>
              <a:tblPr/>
              <a:tblGrid>
                <a:gridCol w="1018777">
                  <a:extLst>
                    <a:ext uri="{9D8B030D-6E8A-4147-A177-3AD203B41FA5}">
                      <a16:colId xmlns:a16="http://schemas.microsoft.com/office/drawing/2014/main" xmlns="" val="20000"/>
                    </a:ext>
                  </a:extLst>
                </a:gridCol>
                <a:gridCol w="4711216">
                  <a:extLst>
                    <a:ext uri="{9D8B030D-6E8A-4147-A177-3AD203B41FA5}">
                      <a16:colId xmlns:a16="http://schemas.microsoft.com/office/drawing/2014/main" xmlns="" val="20001"/>
                    </a:ext>
                  </a:extLst>
                </a:gridCol>
              </a:tblGrid>
              <a:tr h="215828">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400" b="1" kern="1200" dirty="0" smtClean="0">
                          <a:solidFill>
                            <a:srgbClr val="00446B"/>
                          </a:solidFill>
                          <a:latin typeface="Arial Narrow" panose="020B0606020202030204" pitchFamily="34" charset="0"/>
                          <a:ea typeface="+mn-ea"/>
                          <a:cs typeface="+mn-cs"/>
                        </a:rPr>
                        <a:t>OCÉANO PACÍFICO</a:t>
                      </a:r>
                    </a:p>
                  </a:txBody>
                  <a:tcPr marL="74778" marR="74778" marT="37238" marB="37238">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xmlns="" val="10000"/>
                  </a:ext>
                </a:extLst>
              </a:tr>
              <a:tr h="982544">
                <a:tc>
                  <a:txBody>
                    <a:bodyPr/>
                    <a:lstStyle/>
                    <a:p>
                      <a:pPr marL="0" marR="0" lvl="0" indent="0" algn="ctr" defTabSz="648035" rtl="0" eaLnBrk="1" fontAlgn="auto" latinLnBrk="0" hangingPunct="1">
                        <a:lnSpc>
                          <a:spcPct val="100000"/>
                        </a:lnSpc>
                        <a:spcBef>
                          <a:spcPct val="0"/>
                        </a:spcBef>
                        <a:spcAft>
                          <a:spcPts val="0"/>
                        </a:spcAft>
                        <a:buClrTx/>
                        <a:buSzTx/>
                        <a:buFontTx/>
                        <a:buNone/>
                        <a:tabLst/>
                        <a:defRPr/>
                      </a:pPr>
                      <a:r>
                        <a:rPr kumimoji="0" lang="es-CO"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ALERTA </a:t>
                      </a:r>
                    </a:p>
                    <a:p>
                      <a:pPr marL="0" marR="0" lvl="0" indent="0" algn="ctr" defTabSz="648035" rtl="0" eaLnBrk="1" fontAlgn="auto" latinLnBrk="0" hangingPunct="1">
                        <a:lnSpc>
                          <a:spcPct val="100000"/>
                        </a:lnSpc>
                        <a:spcBef>
                          <a:spcPct val="0"/>
                        </a:spcBef>
                        <a:spcAft>
                          <a:spcPts val="0"/>
                        </a:spcAft>
                        <a:buClrTx/>
                        <a:buSzTx/>
                        <a:buFontTx/>
                        <a:buNone/>
                        <a:tabLst/>
                        <a:defRPr/>
                      </a:pPr>
                      <a:r>
                        <a:rPr kumimoji="0" lang="es-CO"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NARANJA</a:t>
                      </a:r>
                    </a:p>
                    <a:p>
                      <a:pPr marL="0" marR="0" lvl="0" indent="0" algn="ctr" defTabSz="648035" rtl="0" eaLnBrk="1" fontAlgn="auto" latinLnBrk="0" hangingPunct="1">
                        <a:lnSpc>
                          <a:spcPct val="100000"/>
                        </a:lnSpc>
                        <a:spcBef>
                          <a:spcPct val="0"/>
                        </a:spcBef>
                        <a:spcAft>
                          <a:spcPts val="0"/>
                        </a:spcAft>
                        <a:buClrTx/>
                        <a:buSzTx/>
                        <a:buFontTx/>
                        <a:buNone/>
                        <a:tabLst/>
                        <a:defRPr/>
                      </a:pPr>
                      <a:endParaRPr kumimoji="0" lang="es-CO"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CO" altLang="es-CO" sz="1050" b="1" kern="1200" baseline="0" dirty="0" smtClean="0">
                          <a:solidFill>
                            <a:schemeClr val="tx1"/>
                          </a:solidFill>
                          <a:latin typeface="Arial Narrow" panose="020B0606020202030204" pitchFamily="34" charset="0"/>
                          <a:ea typeface="PMingLiU" pitchFamily="18" charset="-120"/>
                          <a:cs typeface="+mn-cs"/>
                        </a:rPr>
                        <a:t>TIEMPO LLUVIOSO</a:t>
                      </a:r>
                    </a:p>
                    <a:p>
                      <a:pPr marL="0" marR="0" indent="0" algn="just" defTabSz="648035" rtl="0" eaLnBrk="1" fontAlgn="auto" latinLnBrk="0" hangingPunct="1">
                        <a:lnSpc>
                          <a:spcPct val="100000"/>
                        </a:lnSpc>
                        <a:spcBef>
                          <a:spcPct val="0"/>
                        </a:spcBef>
                        <a:spcAft>
                          <a:spcPts val="0"/>
                        </a:spcAft>
                        <a:buClrTx/>
                        <a:buSzTx/>
                        <a:buFontTx/>
                        <a:buNone/>
                        <a:tabLst/>
                        <a:defRPr/>
                      </a:pPr>
                      <a:endParaRPr lang="es-CO" altLang="es-CO" sz="1050" b="1" kern="1200" baseline="0" dirty="0" smtClean="0">
                        <a:solidFill>
                          <a:schemeClr val="tx1"/>
                        </a:solidFill>
                        <a:latin typeface="Arial Narrow" panose="020B0606020202030204" pitchFamily="34" charset="0"/>
                        <a:ea typeface="PMingLiU" pitchFamily="18" charset="-120"/>
                        <a:cs typeface="+mn-cs"/>
                      </a:endParaRPr>
                    </a:p>
                    <a:p>
                      <a:pPr marL="0" marR="0" indent="0" algn="just" defTabSz="648035" rtl="0" eaLnBrk="1" fontAlgn="auto" latinLnBrk="0" hangingPunct="1">
                        <a:lnSpc>
                          <a:spcPct val="100000"/>
                        </a:lnSpc>
                        <a:spcBef>
                          <a:spcPct val="0"/>
                        </a:spcBef>
                        <a:spcAft>
                          <a:spcPts val="0"/>
                        </a:spcAft>
                        <a:buClrTx/>
                        <a:buSzTx/>
                        <a:buFontTx/>
                        <a:buNone/>
                        <a:tabLst/>
                        <a:defRPr/>
                      </a:pPr>
                      <a:r>
                        <a:rPr lang="es-CO" altLang="es-CO" sz="1050" b="0" kern="1200" baseline="0" dirty="0" smtClean="0">
                          <a:solidFill>
                            <a:schemeClr val="tx1"/>
                          </a:solidFill>
                          <a:latin typeface="Arial Narrow" panose="020B0606020202030204" pitchFamily="34" charset="0"/>
                          <a:ea typeface="PMingLiU" pitchFamily="18" charset="-120"/>
                          <a:cs typeface="+mn-cs"/>
                        </a:rPr>
                        <a:t>En el océano Pacífico colombiano, tanto en zonas costeras como en altamar, se registran condiciones de tiempo lluvioso. Por lo anterior, se recomienda a los usuarios de pequeñas embarcaciones consultar con las Capitanías de puerto antes de zarpar y a los habitantes costeros estar atentos a la evolución de las condiciones meteorológicas. </a:t>
                      </a:r>
                    </a:p>
                    <a:p>
                      <a:pPr marL="0" marR="0" indent="0" algn="just" defTabSz="648035" rtl="0" eaLnBrk="1" fontAlgn="auto" latinLnBrk="0" hangingPunct="1">
                        <a:lnSpc>
                          <a:spcPct val="100000"/>
                        </a:lnSpc>
                        <a:spcBef>
                          <a:spcPct val="0"/>
                        </a:spcBef>
                        <a:spcAft>
                          <a:spcPts val="0"/>
                        </a:spcAft>
                        <a:buClrTx/>
                        <a:buSzTx/>
                        <a:buFontTx/>
                        <a:buNone/>
                        <a:tabLst/>
                        <a:defRPr/>
                      </a:pPr>
                      <a:endParaRPr lang="es-CO" altLang="es-CO" sz="1050" b="0" kern="1200" baseline="0" dirty="0" smtClean="0">
                        <a:solidFill>
                          <a:schemeClr val="tx1"/>
                        </a:solidFill>
                        <a:latin typeface="Arial Narrow" panose="020B0606020202030204" pitchFamily="34" charset="0"/>
                        <a:ea typeface="PMingLiU" pitchFamily="18" charset="-120"/>
                        <a:cs typeface="+mn-cs"/>
                      </a:endParaRP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68826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0087" y="5544175"/>
            <a:ext cx="5760000" cy="1723549"/>
          </a:xfrm>
          <a:prstGeom prst="rect">
            <a:avLst/>
          </a:prstGeom>
          <a:noFill/>
          <a:ln cap="rnd">
            <a:noFill/>
          </a:ln>
        </p:spPr>
        <p:txBody>
          <a:bodyPr wrap="square" rtlCol="0">
            <a:spAutoFit/>
          </a:bodyPr>
          <a:lstStyle/>
          <a:p>
            <a:pPr algn="ctr"/>
            <a:r>
              <a:rPr lang="es-CO" sz="800" dirty="0" smtClean="0">
                <a:latin typeface="Arial Narrow" panose="020B0606020202030204" pitchFamily="34" charset="0"/>
                <a:ea typeface="Times New Roman" panose="02020603050405020304" pitchFamily="18" charset="0"/>
                <a:cs typeface="Arial" panose="020B0604020202020204" pitchFamily="34" charset="0"/>
              </a:rPr>
              <a:t>Ómar Franco | Director General</a:t>
            </a:r>
          </a:p>
          <a:p>
            <a:pPr algn="ctr"/>
            <a:r>
              <a:rPr lang="es-CO" sz="800" dirty="0" smtClean="0">
                <a:latin typeface="Arial Narrow" panose="020B0606020202030204" pitchFamily="34" charset="0"/>
                <a:ea typeface="Times New Roman" panose="02020603050405020304" pitchFamily="18" charset="0"/>
                <a:cs typeface="Arial" panose="020B0604020202020204" pitchFamily="34" charset="0"/>
              </a:rPr>
              <a:t>Christian Euscátegui | Jefe </a:t>
            </a:r>
            <a:r>
              <a:rPr lang="es-CO" sz="800" dirty="0">
                <a:latin typeface="Arial Narrow" panose="020B0606020202030204" pitchFamily="34" charset="0"/>
                <a:ea typeface="Times New Roman" panose="02020603050405020304" pitchFamily="18" charset="0"/>
                <a:cs typeface="Arial" panose="020B0604020202020204" pitchFamily="34" charset="0"/>
              </a:rPr>
              <a:t>Oficina del Servicio de Pronósticos y Alertas</a:t>
            </a:r>
            <a:endParaRPr lang="es-CO" sz="800" dirty="0">
              <a:latin typeface="Arial Narrow" panose="020B0606020202030204" pitchFamily="34" charset="0"/>
              <a:ea typeface="Times New Roman" panose="02020603050405020304" pitchFamily="18" charset="0"/>
            </a:endParaRPr>
          </a:p>
          <a:p>
            <a:pPr algn="ct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b="1" dirty="0" smtClean="0">
                <a:latin typeface="Arial Narrow" panose="020B0606020202030204" pitchFamily="34" charset="0"/>
                <a:ea typeface="Times New Roman" panose="02020603050405020304" pitchFamily="18" charset="0"/>
                <a:cs typeface="Arial" panose="020B0604020202020204" pitchFamily="34" charset="0"/>
              </a:rPr>
              <a:t>Profesionales </a:t>
            </a:r>
            <a:r>
              <a:rPr lang="es-CO" sz="900" b="1" dirty="0">
                <a:latin typeface="Arial Narrow" panose="020B0606020202030204" pitchFamily="34" charset="0"/>
                <a:ea typeface="Times New Roman" panose="02020603050405020304" pitchFamily="18" charset="0"/>
                <a:cs typeface="Arial" panose="020B0604020202020204" pitchFamily="34" charset="0"/>
              </a:rPr>
              <a:t>de T</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urno:</a:t>
            </a:r>
          </a:p>
          <a:p>
            <a:pPr lvl="1"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Tatiana Rodríguez, ,Catherine Tobón, Henry Romero, Juan Sebastián Barrios, Sonia Bermúdez y Alexander Villamizar H</a:t>
            </a:r>
            <a:r>
              <a:rPr lang="es-CO" sz="900" dirty="0" smtClean="0">
                <a:solidFill>
                  <a:srgbClr val="FF0000"/>
                </a:solidFill>
                <a:latin typeface="Arial Narrow" panose="020B0606020202030204" pitchFamily="34" charset="0"/>
                <a:ea typeface="Times New Roman" panose="02020603050405020304" pitchFamily="18" charset="0"/>
                <a:cs typeface="Arial" panose="020B0604020202020204" pitchFamily="34" charset="0"/>
              </a:rPr>
              <a:t>.</a:t>
            </a: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 </a:t>
            </a:r>
            <a:endParaRPr lang="es-CO" sz="900" dirty="0">
              <a:latin typeface="Arial Narrow" panose="020B0606020202030204" pitchFamily="34" charset="0"/>
              <a:ea typeface="Times New Roman" panose="02020603050405020304" pitchFamily="18"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http://www.ideam.gov.co</a:t>
            </a:r>
            <a:endParaRPr lang="es-CO" sz="900" dirty="0">
              <a:latin typeface="Arial Narrow" panose="020B0606020202030204" pitchFamily="34" charset="0"/>
              <a:ea typeface="Times New Roman" panose="02020603050405020304" pitchFamily="18"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Correos electrónicos: </a:t>
            </a:r>
            <a:r>
              <a:rPr lang="es-CO" sz="900" dirty="0">
                <a:latin typeface="Arial Narrow" panose="020B0606020202030204" pitchFamily="34" charset="0"/>
                <a:ea typeface="Times New Roman" panose="02020603050405020304" pitchFamily="18" charset="0"/>
                <a:cs typeface="Arial" panose="020B0604020202020204" pitchFamily="34" charset="0"/>
                <a:hlinkClick r:id="rId2"/>
              </a:rPr>
              <a:t>servicio@ideam.gov.co</a:t>
            </a:r>
            <a:r>
              <a:rPr lang="es-CO" sz="900" dirty="0">
                <a:latin typeface="Arial Narrow" panose="020B0606020202030204" pitchFamily="34" charset="0"/>
                <a:ea typeface="Times New Roman" panose="02020603050405020304" pitchFamily="18" charset="0"/>
                <a:cs typeface="Arial" panose="020B0604020202020204" pitchFamily="34" charset="0"/>
              </a:rPr>
              <a:t>, </a:t>
            </a:r>
            <a:r>
              <a:rPr lang="es-CO" sz="900" dirty="0" smtClean="0">
                <a:latin typeface="Arial Narrow" panose="020B0606020202030204" pitchFamily="34" charset="0"/>
                <a:ea typeface="Times New Roman" panose="02020603050405020304" pitchFamily="18" charset="0"/>
                <a:cs typeface="Arial" panose="020B0604020202020204" pitchFamily="34" charset="0"/>
                <a:hlinkClick r:id="rId3"/>
              </a:rPr>
              <a:t>alertas@ideam.gov.co</a:t>
            </a:r>
            <a:endParaRPr lang="es-CO" sz="900" dirty="0" smtClean="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Calle 25D # 96B - 70, Piso 3. Bogotá, D.C., Colombia.</a:t>
            </a:r>
            <a:endParaRPr lang="es-CO" sz="900" dirty="0" smtClean="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Teléfono</a:t>
            </a:r>
            <a:r>
              <a:rPr lang="es-CO" sz="900" dirty="0">
                <a:latin typeface="Arial Narrow" panose="020B0606020202030204" pitchFamily="34" charset="0"/>
                <a:ea typeface="Times New Roman" panose="02020603050405020304" pitchFamily="18" charset="0"/>
                <a:cs typeface="Arial" panose="020B0604020202020204" pitchFamily="34" charset="0"/>
              </a:rPr>
              <a:t>: 3075625 </a:t>
            </a:r>
            <a:r>
              <a:rPr lang="es-CO" sz="900" dirty="0" smtClean="0">
                <a:latin typeface="Arial Narrow" panose="020B0606020202030204" pitchFamily="34" charset="0"/>
                <a:ea typeface="Times New Roman" panose="02020603050405020304" pitchFamily="18" charset="0"/>
                <a:cs typeface="Arial" panose="020B0604020202020204" pitchFamily="34" charset="0"/>
              </a:rPr>
              <a:t>Ext</a:t>
            </a:r>
            <a:r>
              <a:rPr lang="es-CO" sz="900" dirty="0">
                <a:latin typeface="Arial Narrow" panose="020B0606020202030204" pitchFamily="34" charset="0"/>
                <a:ea typeface="Times New Roman" panose="02020603050405020304" pitchFamily="18" charset="0"/>
                <a:cs typeface="Arial" panose="020B0604020202020204" pitchFamily="34" charset="0"/>
              </a:rPr>
              <a:t>. </a:t>
            </a:r>
            <a:r>
              <a:rPr lang="es-CO" sz="900" dirty="0" smtClean="0">
                <a:latin typeface="Arial Narrow" panose="020B0606020202030204" pitchFamily="34" charset="0"/>
                <a:ea typeface="Times New Roman" panose="02020603050405020304" pitchFamily="18" charset="0"/>
                <a:cs typeface="Arial" panose="020B0604020202020204" pitchFamily="34" charset="0"/>
              </a:rPr>
              <a:t>1334 -1336.</a:t>
            </a: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b="1" dirty="0">
                <a:latin typeface="Arial Narrow" panose="020B0606020202030204" pitchFamily="34" charset="0"/>
                <a:ea typeface="Times New Roman" panose="02020603050405020304" pitchFamily="18" charset="0"/>
                <a:cs typeface="Arial" panose="020B0604020202020204" pitchFamily="34" charset="0"/>
              </a:rPr>
              <a:t>Síganos </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en:</a:t>
            </a:r>
            <a:endParaRPr lang="es-CO" sz="9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8352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283119" y="1447464"/>
            <a:ext cx="3197056" cy="626701"/>
          </a:xfrm>
          <a:prstGeom prst="rect">
            <a:avLst/>
          </a:prstGeom>
          <a:noFill/>
        </p:spPr>
        <p:txBody>
          <a:bodyPr wrap="square" lIns="0" tIns="36000" rIns="0" bIns="36000" rtlCol="0" anchor="ctr" anchorCtr="1">
            <a:spAutoFit/>
          </a:bodyPr>
          <a:lstStyle/>
          <a:p>
            <a:pPr marL="90170" marR="28575" algn="just">
              <a:spcAft>
                <a:spcPts val="0"/>
              </a:spcAft>
              <a:tabLst>
                <a:tab pos="1170305" algn="l"/>
                <a:tab pos="7658100" algn="ctr"/>
                <a:tab pos="7658100" algn="ctr"/>
              </a:tabLst>
            </a:pPr>
            <a:r>
              <a:rPr lang="es-MX" sz="900" spc="-10" dirty="0">
                <a:solidFill>
                  <a:schemeClr val="bg1"/>
                </a:solidFill>
                <a:latin typeface="Arial Narrow" panose="020B0606020202030204" pitchFamily="34" charset="0"/>
                <a:ea typeface="Cambria" panose="02040503050406030204" pitchFamily="18" charset="0"/>
                <a:cs typeface="ArialNarrow"/>
              </a:rPr>
              <a:t>A continuación se </a:t>
            </a:r>
            <a:r>
              <a:rPr lang="es-MX" sz="900" spc="-10" dirty="0" smtClean="0">
                <a:solidFill>
                  <a:schemeClr val="bg1"/>
                </a:solidFill>
                <a:latin typeface="Arial Narrow" panose="020B0606020202030204" pitchFamily="34" charset="0"/>
                <a:ea typeface="Cambria" panose="02040503050406030204" pitchFamily="18" charset="0"/>
                <a:cs typeface="ArialNarrow"/>
              </a:rPr>
              <a:t>relaciona el volumen útil diario de los principales embalses del país (expresado </a:t>
            </a:r>
            <a:r>
              <a:rPr lang="es-MX" sz="900" spc="-10" dirty="0">
                <a:solidFill>
                  <a:schemeClr val="bg1"/>
                </a:solidFill>
                <a:latin typeface="Arial Narrow" panose="020B0606020202030204" pitchFamily="34" charset="0"/>
                <a:ea typeface="Cambria" panose="02040503050406030204" pitchFamily="18" charset="0"/>
                <a:cs typeface="ArialNarrow"/>
              </a:rPr>
              <a:t>en </a:t>
            </a:r>
            <a:r>
              <a:rPr lang="es-MX" sz="900" spc="-10" dirty="0" smtClean="0">
                <a:solidFill>
                  <a:schemeClr val="bg1"/>
                </a:solidFill>
                <a:latin typeface="Arial Narrow" panose="020B0606020202030204" pitchFamily="34" charset="0"/>
                <a:ea typeface="Cambria" panose="02040503050406030204" pitchFamily="18" charset="0"/>
                <a:cs typeface="ArialNarrow"/>
              </a:rPr>
              <a:t>porcentaje), de </a:t>
            </a:r>
            <a:r>
              <a:rPr lang="es-MX" sz="900" spc="-10" dirty="0">
                <a:solidFill>
                  <a:schemeClr val="bg1"/>
                </a:solidFill>
                <a:latin typeface="Arial Narrow" panose="020B0606020202030204" pitchFamily="34" charset="0"/>
                <a:ea typeface="Cambria" panose="02040503050406030204" pitchFamily="18" charset="0"/>
                <a:cs typeface="ArialNarrow"/>
              </a:rPr>
              <a:t>acuerdo con </a:t>
            </a:r>
            <a:r>
              <a:rPr lang="es-MX" sz="900" spc="-10" dirty="0" smtClean="0">
                <a:solidFill>
                  <a:schemeClr val="bg1"/>
                </a:solidFill>
                <a:latin typeface="Arial Narrow" panose="020B0606020202030204" pitchFamily="34" charset="0"/>
                <a:ea typeface="Cambria" panose="02040503050406030204" pitchFamily="18" charset="0"/>
                <a:cs typeface="ArialNarrow"/>
              </a:rPr>
              <a:t>la información reportada por </a:t>
            </a:r>
            <a:r>
              <a:rPr lang="es-MX" sz="900" b="1" spc="-10" dirty="0" smtClean="0">
                <a:solidFill>
                  <a:schemeClr val="bg1"/>
                </a:solidFill>
                <a:latin typeface="Arial Narrow" panose="020B0606020202030204" pitchFamily="34" charset="0"/>
                <a:ea typeface="Cambria" panose="02040503050406030204" pitchFamily="18" charset="0"/>
                <a:cs typeface="ArialNarrow"/>
              </a:rPr>
              <a:t>XM S.A. E.S.P</a:t>
            </a:r>
            <a:r>
              <a:rPr lang="es-MX" sz="900" spc="-10" dirty="0" smtClean="0">
                <a:solidFill>
                  <a:schemeClr val="bg1"/>
                </a:solidFill>
                <a:latin typeface="Arial Narrow" panose="020B0606020202030204" pitchFamily="34" charset="0"/>
                <a:ea typeface="Cambria" panose="02040503050406030204" pitchFamily="18" charset="0"/>
                <a:cs typeface="ArialNarrow"/>
              </a:rPr>
              <a:t> en </a:t>
            </a:r>
            <a:r>
              <a:rPr lang="es-MX" sz="900" spc="-10" dirty="0">
                <a:solidFill>
                  <a:schemeClr val="bg1"/>
                </a:solidFill>
                <a:latin typeface="Arial Narrow" panose="020B0606020202030204" pitchFamily="34" charset="0"/>
                <a:ea typeface="Cambria" panose="02040503050406030204" pitchFamily="18" charset="0"/>
                <a:cs typeface="ArialNarrow"/>
              </a:rPr>
              <a:t>la siguiente dirección </a:t>
            </a:r>
            <a:r>
              <a:rPr lang="es-MX" sz="900" spc="-10" dirty="0" smtClean="0">
                <a:solidFill>
                  <a:schemeClr val="bg1"/>
                </a:solidFill>
                <a:latin typeface="Arial Narrow" panose="020B0606020202030204" pitchFamily="34" charset="0"/>
                <a:ea typeface="Cambria" panose="02040503050406030204" pitchFamily="18" charset="0"/>
                <a:cs typeface="ArialNarrow"/>
              </a:rPr>
              <a:t>electrónica</a:t>
            </a:r>
            <a:r>
              <a:rPr lang="es-MX" sz="900"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rPr>
              <a:t>: </a:t>
            </a:r>
            <a:r>
              <a:rPr lang="es-MX" sz="900" u="sng"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http</a:t>
            </a:r>
            <a:r>
              <a:rPr lang="es-MX" sz="900" u="sng" spc="-10" dirty="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a:t>
            </a:r>
            <a:r>
              <a:rPr lang="es-MX" sz="900" u="sng"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ido.xm.com.co/ido/SitePages/hidrologia.aspx?q=reservas</a:t>
            </a:r>
            <a:endParaRPr lang="es-CO" sz="900" spc="-10"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p:txBody>
      </p:sp>
      <p:pic>
        <p:nvPicPr>
          <p:cNvPr id="4" name="Imagen 3"/>
          <p:cNvPicPr>
            <a:picLocks noChangeAspect="1"/>
          </p:cNvPicPr>
          <p:nvPr/>
        </p:nvPicPr>
        <p:blipFill>
          <a:blip r:embed="rId3"/>
          <a:stretch>
            <a:fillRect/>
          </a:stretch>
        </p:blipFill>
        <p:spPr>
          <a:xfrm>
            <a:off x="16909" y="1367340"/>
            <a:ext cx="3169663" cy="7021010"/>
          </a:xfrm>
          <a:prstGeom prst="rect">
            <a:avLst/>
          </a:prstGeom>
        </p:spPr>
      </p:pic>
      <p:pic>
        <p:nvPicPr>
          <p:cNvPr id="5" name="Imagen 4"/>
          <p:cNvPicPr>
            <a:picLocks noChangeAspect="1"/>
          </p:cNvPicPr>
          <p:nvPr/>
        </p:nvPicPr>
        <p:blipFill>
          <a:blip r:embed="rId4"/>
          <a:stretch>
            <a:fillRect/>
          </a:stretch>
        </p:blipFill>
        <p:spPr>
          <a:xfrm>
            <a:off x="3328119" y="2098662"/>
            <a:ext cx="3106968" cy="6235513"/>
          </a:xfrm>
          <a:prstGeom prst="rect">
            <a:avLst/>
          </a:prstGeom>
        </p:spPr>
      </p:pic>
    </p:spTree>
    <p:extLst>
      <p:ext uri="{BB962C8B-B14F-4D97-AF65-F5344CB8AC3E}">
        <p14:creationId xmlns:p14="http://schemas.microsoft.com/office/powerpoint/2010/main" val="158814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contrast="-28000"/>
          </a:blip>
          <a:stretch>
            <a:fillRect/>
          </a:stretch>
        </p:blipFill>
        <p:spPr>
          <a:xfrm>
            <a:off x="1966" y="1267525"/>
            <a:ext cx="6476165" cy="7154999"/>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089175"/>
            <a:ext cx="6480170" cy="396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880407303"/>
              </p:ext>
            </p:extLst>
          </p:nvPr>
        </p:nvGraphicFramePr>
        <p:xfrm>
          <a:off x="354230" y="2747636"/>
          <a:ext cx="5760000" cy="3706620"/>
        </p:xfrm>
        <a:graphic>
          <a:graphicData uri="http://schemas.openxmlformats.org/drawingml/2006/table">
            <a:tbl>
              <a:tblPr firstRow="1" firstCol="1" bandRow="1">
                <a:tableStyleId>{B301B821-A1FF-4177-AEE7-76D212191A09}</a:tableStyleId>
              </a:tblPr>
              <a:tblGrid>
                <a:gridCol w="1440000">
                  <a:extLst>
                    <a:ext uri="{9D8B030D-6E8A-4147-A177-3AD203B41FA5}">
                      <a16:colId xmlns="" xmlns:a16="http://schemas.microsoft.com/office/drawing/2014/main" val="20000"/>
                    </a:ext>
                  </a:extLst>
                </a:gridCol>
                <a:gridCol w="4320000">
                  <a:extLst>
                    <a:ext uri="{9D8B030D-6E8A-4147-A177-3AD203B41FA5}">
                      <a16:colId xmlns="" xmlns:a16="http://schemas.microsoft.com/office/drawing/2014/main" val="20001"/>
                    </a:ext>
                  </a:extLst>
                </a:gridCol>
              </a:tblGrid>
              <a:tr h="0">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DEPARTAMENTO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MUNICIPIO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extLst>
                  <a:ext uri="{0D108BD9-81ED-4DB2-BD59-A6C34878D82A}">
                    <a16:rowId xmlns="" xmlns:a16="http://schemas.microsoft.com/office/drawing/2014/main" val="10000"/>
                  </a:ext>
                </a:extLst>
              </a:tr>
              <a:tr h="13500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AMAZONAS</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Leticia (37.3</a:t>
                      </a:r>
                      <a:r>
                        <a:rPr lang="es-CO" sz="1050" b="0" i="0" u="none" strike="noStrike" kern="1200" dirty="0" smtClean="0">
                          <a:solidFill>
                            <a:srgbClr val="000000"/>
                          </a:solidFill>
                          <a:effectLst/>
                          <a:latin typeface="Arial Narrow" panose="020B0606020202030204" pitchFamily="34" charset="0"/>
                          <a:ea typeface="+mn-ea"/>
                          <a:cs typeface="+mn-cs"/>
                        </a:rPr>
                        <a:t>). </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3500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ANTIOQUIA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Medellín (</a:t>
                      </a:r>
                      <a:r>
                        <a:rPr lang="es-CO" sz="1050" b="0" i="0" u="none" strike="noStrike" kern="1200" dirty="0" smtClean="0">
                          <a:solidFill>
                            <a:srgbClr val="000000"/>
                          </a:solidFill>
                          <a:effectLst/>
                          <a:latin typeface="Arial Narrow" panose="020B0606020202030204" pitchFamily="34" charset="0"/>
                          <a:ea typeface="+mn-ea"/>
                          <a:cs typeface="+mn-cs"/>
                        </a:rPr>
                        <a:t>43.0).</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3500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CALDAS</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smtClean="0">
                          <a:solidFill>
                            <a:srgbClr val="000000"/>
                          </a:solidFill>
                          <a:effectLst/>
                          <a:latin typeface="Arial Narrow" panose="020B0606020202030204" pitchFamily="34" charset="0"/>
                          <a:ea typeface="+mn-ea"/>
                          <a:cs typeface="+mn-cs"/>
                        </a:rPr>
                        <a:t>Samaná </a:t>
                      </a:r>
                      <a:r>
                        <a:rPr lang="es-CO" sz="1050" b="0" i="0" u="none" strike="noStrike" kern="1200" dirty="0">
                          <a:solidFill>
                            <a:srgbClr val="000000"/>
                          </a:solidFill>
                          <a:effectLst/>
                          <a:latin typeface="Arial Narrow" panose="020B0606020202030204" pitchFamily="34" charset="0"/>
                          <a:ea typeface="+mn-ea"/>
                          <a:cs typeface="+mn-cs"/>
                        </a:rPr>
                        <a:t>(</a:t>
                      </a:r>
                      <a:r>
                        <a:rPr lang="es-CO" sz="1050" b="0" i="0" u="none" strike="noStrike" kern="1200" dirty="0" smtClean="0">
                          <a:solidFill>
                            <a:srgbClr val="000000"/>
                          </a:solidFill>
                          <a:effectLst/>
                          <a:latin typeface="Arial Narrow" panose="020B0606020202030204" pitchFamily="34" charset="0"/>
                          <a:ea typeface="+mn-ea"/>
                          <a:cs typeface="+mn-cs"/>
                        </a:rPr>
                        <a:t>39.0).</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3500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CAUCA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El Tambo (</a:t>
                      </a:r>
                      <a:r>
                        <a:rPr lang="es-CO" sz="1050" b="0" i="0" u="none" strike="noStrike" kern="1200" dirty="0" smtClean="0">
                          <a:solidFill>
                            <a:srgbClr val="000000"/>
                          </a:solidFill>
                          <a:effectLst/>
                          <a:latin typeface="Arial Narrow" panose="020B0606020202030204" pitchFamily="34" charset="0"/>
                          <a:ea typeface="+mn-ea"/>
                          <a:cs typeface="+mn-cs"/>
                        </a:rPr>
                        <a:t>49.0), </a:t>
                      </a:r>
                      <a:r>
                        <a:rPr lang="es-CO" sz="1050" b="0" i="0" u="none" strike="noStrike" kern="1200" dirty="0">
                          <a:solidFill>
                            <a:srgbClr val="000000"/>
                          </a:solidFill>
                          <a:effectLst/>
                          <a:latin typeface="Arial Narrow" panose="020B0606020202030204" pitchFamily="34" charset="0"/>
                          <a:ea typeface="+mn-ea"/>
                          <a:cs typeface="+mn-cs"/>
                        </a:rPr>
                        <a:t>Santander De Quilichao (43.4), </a:t>
                      </a:r>
                      <a:r>
                        <a:rPr lang="es-CO" sz="1050" b="0" i="0" u="none" strike="noStrike" kern="1200" dirty="0" err="1">
                          <a:solidFill>
                            <a:srgbClr val="000000"/>
                          </a:solidFill>
                          <a:effectLst/>
                          <a:latin typeface="Arial Narrow" panose="020B0606020202030204" pitchFamily="34" charset="0"/>
                          <a:ea typeface="+mn-ea"/>
                          <a:cs typeface="+mn-cs"/>
                        </a:rPr>
                        <a:t>Purace</a:t>
                      </a:r>
                      <a:r>
                        <a:rPr lang="es-CO" sz="1050" b="0" i="0" u="none" strike="noStrike" kern="1200" dirty="0">
                          <a:solidFill>
                            <a:srgbClr val="000000"/>
                          </a:solidFill>
                          <a:effectLst/>
                          <a:latin typeface="Arial Narrow" panose="020B0606020202030204" pitchFamily="34" charset="0"/>
                          <a:ea typeface="+mn-ea"/>
                          <a:cs typeface="+mn-cs"/>
                        </a:rPr>
                        <a:t> (43.1), </a:t>
                      </a:r>
                      <a:r>
                        <a:rPr lang="es-CO" sz="1050" b="0" i="0" u="none" strike="noStrike" kern="1200" dirty="0" smtClean="0">
                          <a:solidFill>
                            <a:srgbClr val="000000"/>
                          </a:solidFill>
                          <a:effectLst/>
                          <a:latin typeface="Arial Narrow" panose="020B0606020202030204" pitchFamily="34" charset="0"/>
                          <a:ea typeface="+mn-ea"/>
                          <a:cs typeface="+mn-cs"/>
                        </a:rPr>
                        <a:t>Piendamó (Estación </a:t>
                      </a:r>
                      <a:r>
                        <a:rPr lang="es-CO" sz="1050" b="0" i="0" u="none" strike="noStrike" kern="1200" dirty="0" err="1" smtClean="0">
                          <a:solidFill>
                            <a:srgbClr val="000000"/>
                          </a:solidFill>
                          <a:effectLst/>
                          <a:latin typeface="Arial Narrow" panose="020B0606020202030204" pitchFamily="34" charset="0"/>
                          <a:ea typeface="+mn-ea"/>
                          <a:cs typeface="+mn-cs"/>
                        </a:rPr>
                        <a:t>Tunia</a:t>
                      </a:r>
                      <a:r>
                        <a:rPr lang="es-CO" sz="1050" b="0" i="0" u="none" strike="noStrike" kern="1200" dirty="0" smtClean="0">
                          <a:solidFill>
                            <a:srgbClr val="000000"/>
                          </a:solidFill>
                          <a:effectLst/>
                          <a:latin typeface="Arial Narrow" panose="020B0606020202030204" pitchFamily="34" charset="0"/>
                          <a:ea typeface="+mn-ea"/>
                          <a:cs typeface="+mn-cs"/>
                        </a:rPr>
                        <a:t>) (40.0), </a:t>
                      </a:r>
                      <a:r>
                        <a:rPr lang="es-CO" sz="1050" b="0" i="0" u="none" strike="noStrike" kern="1200" dirty="0">
                          <a:solidFill>
                            <a:srgbClr val="000000"/>
                          </a:solidFill>
                          <a:effectLst/>
                          <a:latin typeface="Arial Narrow" panose="020B0606020202030204" pitchFamily="34" charset="0"/>
                          <a:ea typeface="+mn-ea"/>
                          <a:cs typeface="+mn-cs"/>
                        </a:rPr>
                        <a:t>Bolívar (32.4), </a:t>
                      </a:r>
                      <a:r>
                        <a:rPr lang="es-CO" sz="1050" b="0" i="0" u="none" strike="noStrike" kern="1200" dirty="0" smtClean="0">
                          <a:solidFill>
                            <a:srgbClr val="000000"/>
                          </a:solidFill>
                          <a:effectLst/>
                          <a:latin typeface="Arial Narrow" panose="020B0606020202030204" pitchFamily="34" charset="0"/>
                          <a:ea typeface="+mn-ea"/>
                          <a:cs typeface="+mn-cs"/>
                        </a:rPr>
                        <a:t>Piendamó (Estación</a:t>
                      </a:r>
                      <a:r>
                        <a:rPr lang="es-CO" sz="1050" b="0" i="0" u="none" strike="noStrike" kern="1200" baseline="0" dirty="0" smtClean="0">
                          <a:solidFill>
                            <a:srgbClr val="000000"/>
                          </a:solidFill>
                          <a:effectLst/>
                          <a:latin typeface="Arial Narrow" panose="020B0606020202030204" pitchFamily="34" charset="0"/>
                          <a:ea typeface="+mn-ea"/>
                          <a:cs typeface="+mn-cs"/>
                        </a:rPr>
                        <a:t> Piendamó</a:t>
                      </a:r>
                      <a:r>
                        <a:rPr lang="es-CO" sz="1050" b="0" i="0" u="none" strike="noStrike" kern="1200" dirty="0" smtClean="0">
                          <a:solidFill>
                            <a:srgbClr val="000000"/>
                          </a:solidFill>
                          <a:effectLst/>
                          <a:latin typeface="Arial Narrow" panose="020B0606020202030204" pitchFamily="34" charset="0"/>
                          <a:ea typeface="+mn-ea"/>
                          <a:cs typeface="+mn-cs"/>
                        </a:rPr>
                        <a:t>) (</a:t>
                      </a:r>
                      <a:r>
                        <a:rPr lang="es-CO" sz="1050" b="0" i="0" u="none" strike="noStrike" kern="1200" dirty="0">
                          <a:solidFill>
                            <a:srgbClr val="000000"/>
                          </a:solidFill>
                          <a:effectLst/>
                          <a:latin typeface="Arial Narrow" panose="020B0606020202030204" pitchFamily="34" charset="0"/>
                          <a:ea typeface="+mn-ea"/>
                          <a:cs typeface="+mn-cs"/>
                        </a:rPr>
                        <a:t>30.5</a:t>
                      </a:r>
                      <a:r>
                        <a:rPr lang="es-CO" sz="1050" b="0" i="0" u="none" strike="noStrike" kern="1200" dirty="0" smtClean="0">
                          <a:solidFill>
                            <a:srgbClr val="000000"/>
                          </a:solidFill>
                          <a:effectLst/>
                          <a:latin typeface="Arial Narrow" panose="020B0606020202030204" pitchFamily="34" charset="0"/>
                          <a:ea typeface="+mn-ea"/>
                          <a:cs typeface="+mn-cs"/>
                        </a:rPr>
                        <a:t>).</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HUILA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1" i="0" u="none" strike="noStrike" kern="1200" dirty="0">
                          <a:solidFill>
                            <a:srgbClr val="000000"/>
                          </a:solidFill>
                          <a:effectLst/>
                          <a:latin typeface="Arial Narrow" panose="020B0606020202030204" pitchFamily="34" charset="0"/>
                          <a:ea typeface="+mn-ea"/>
                          <a:cs typeface="+mn-cs"/>
                        </a:rPr>
                        <a:t>Garzón </a:t>
                      </a:r>
                      <a:r>
                        <a:rPr lang="es-CO" sz="1050" b="1" i="0" u="none" strike="noStrike" kern="1200" dirty="0" smtClean="0">
                          <a:solidFill>
                            <a:srgbClr val="000000"/>
                          </a:solidFill>
                          <a:effectLst/>
                          <a:latin typeface="Arial Narrow" panose="020B0606020202030204" pitchFamily="34" charset="0"/>
                          <a:ea typeface="+mn-ea"/>
                          <a:cs typeface="+mn-cs"/>
                        </a:rPr>
                        <a:t>(Estación Zuluaga) (</a:t>
                      </a:r>
                      <a:r>
                        <a:rPr lang="es-CO" sz="1050" b="1" i="0" u="none" strike="noStrike" kern="1200" dirty="0">
                          <a:solidFill>
                            <a:srgbClr val="000000"/>
                          </a:solidFill>
                          <a:effectLst/>
                          <a:latin typeface="Arial Narrow" panose="020B0606020202030204" pitchFamily="34" charset="0"/>
                          <a:ea typeface="+mn-ea"/>
                          <a:cs typeface="+mn-cs"/>
                        </a:rPr>
                        <a:t>83.1)</a:t>
                      </a:r>
                      <a:r>
                        <a:rPr lang="es-CO" sz="1050" b="0" i="0" u="none" strike="noStrike" kern="1200" dirty="0">
                          <a:solidFill>
                            <a:srgbClr val="000000"/>
                          </a:solidFill>
                          <a:effectLst/>
                          <a:latin typeface="Arial Narrow" panose="020B0606020202030204" pitchFamily="34" charset="0"/>
                          <a:ea typeface="+mn-ea"/>
                          <a:cs typeface="+mn-cs"/>
                        </a:rPr>
                        <a:t>, </a:t>
                      </a:r>
                      <a:r>
                        <a:rPr lang="es-CO" sz="1050" b="0" i="0" u="none" strike="noStrike" kern="1200" dirty="0" err="1" smtClean="0">
                          <a:solidFill>
                            <a:srgbClr val="000000"/>
                          </a:solidFill>
                          <a:effectLst/>
                          <a:latin typeface="Arial Narrow" panose="020B0606020202030204" pitchFamily="34" charset="0"/>
                          <a:ea typeface="+mn-ea"/>
                          <a:cs typeface="+mn-cs"/>
                        </a:rPr>
                        <a:t>Yaguará</a:t>
                      </a:r>
                      <a:r>
                        <a:rPr lang="es-CO" sz="1050" b="0" i="0" u="none" strike="noStrike" kern="1200" dirty="0" smtClean="0">
                          <a:solidFill>
                            <a:srgbClr val="000000"/>
                          </a:solidFill>
                          <a:effectLst/>
                          <a:latin typeface="Arial Narrow" panose="020B0606020202030204" pitchFamily="34" charset="0"/>
                          <a:ea typeface="+mn-ea"/>
                          <a:cs typeface="+mn-cs"/>
                        </a:rPr>
                        <a:t> (Estación </a:t>
                      </a:r>
                      <a:r>
                        <a:rPr lang="es-CO" sz="1050" b="0" i="0" u="none" strike="noStrike" kern="1200" dirty="0" err="1" smtClean="0">
                          <a:solidFill>
                            <a:srgbClr val="000000"/>
                          </a:solidFill>
                          <a:effectLst/>
                          <a:latin typeface="Arial Narrow" panose="020B0606020202030204" pitchFamily="34" charset="0"/>
                          <a:ea typeface="+mn-ea"/>
                          <a:cs typeface="+mn-cs"/>
                        </a:rPr>
                        <a:t>Yaguará</a:t>
                      </a:r>
                      <a:r>
                        <a:rPr lang="es-CO" sz="1050" b="0" i="0" u="none" strike="noStrike" kern="1200" dirty="0" smtClean="0">
                          <a:solidFill>
                            <a:srgbClr val="000000"/>
                          </a:solidFill>
                          <a:effectLst/>
                          <a:latin typeface="Arial Narrow" panose="020B0606020202030204" pitchFamily="34" charset="0"/>
                          <a:ea typeface="+mn-ea"/>
                          <a:cs typeface="+mn-cs"/>
                        </a:rPr>
                        <a:t>) </a:t>
                      </a:r>
                      <a:r>
                        <a:rPr lang="es-CO" sz="1050" b="0" i="0" u="none" strike="noStrike" kern="1200" dirty="0">
                          <a:solidFill>
                            <a:srgbClr val="000000"/>
                          </a:solidFill>
                          <a:effectLst/>
                          <a:latin typeface="Arial Narrow" panose="020B0606020202030204" pitchFamily="34" charset="0"/>
                          <a:ea typeface="+mn-ea"/>
                          <a:cs typeface="+mn-cs"/>
                        </a:rPr>
                        <a:t>(</a:t>
                      </a:r>
                      <a:r>
                        <a:rPr lang="es-CO" sz="1050" b="0" i="0" u="none" strike="noStrike" kern="1200" dirty="0" smtClean="0">
                          <a:solidFill>
                            <a:srgbClr val="000000"/>
                          </a:solidFill>
                          <a:effectLst/>
                          <a:latin typeface="Arial Narrow" panose="020B0606020202030204" pitchFamily="34" charset="0"/>
                          <a:ea typeface="+mn-ea"/>
                          <a:cs typeface="+mn-cs"/>
                        </a:rPr>
                        <a:t>68.0), </a:t>
                      </a:r>
                      <a:r>
                        <a:rPr lang="es-CO" sz="1050" b="0" i="0" u="none" strike="noStrike" kern="1200" dirty="0" err="1" smtClean="0">
                          <a:solidFill>
                            <a:srgbClr val="000000"/>
                          </a:solidFill>
                          <a:effectLst/>
                          <a:latin typeface="Arial Narrow" panose="020B0606020202030204" pitchFamily="34" charset="0"/>
                          <a:ea typeface="+mn-ea"/>
                          <a:cs typeface="+mn-cs"/>
                        </a:rPr>
                        <a:t>Yaguará</a:t>
                      </a:r>
                      <a:r>
                        <a:rPr lang="es-CO" sz="1050" b="0" i="0" u="none" strike="noStrike" kern="1200" dirty="0" smtClean="0">
                          <a:solidFill>
                            <a:srgbClr val="000000"/>
                          </a:solidFill>
                          <a:effectLst/>
                          <a:latin typeface="Arial Narrow" panose="020B0606020202030204" pitchFamily="34" charset="0"/>
                          <a:ea typeface="+mn-ea"/>
                          <a:cs typeface="+mn-cs"/>
                        </a:rPr>
                        <a:t> (Estación Sta</a:t>
                      </a:r>
                      <a:r>
                        <a:rPr lang="es-CO" sz="1050" b="0" i="0" u="none" strike="noStrike" kern="1200" baseline="0" dirty="0" smtClean="0">
                          <a:solidFill>
                            <a:srgbClr val="000000"/>
                          </a:solidFill>
                          <a:effectLst/>
                          <a:latin typeface="Arial Narrow" panose="020B0606020202030204" pitchFamily="34" charset="0"/>
                          <a:ea typeface="+mn-ea"/>
                          <a:cs typeface="+mn-cs"/>
                        </a:rPr>
                        <a:t>. Rosa </a:t>
                      </a:r>
                      <a:r>
                        <a:rPr lang="es-CO" sz="1050" b="0" i="0" u="none" strike="noStrike" kern="1200" baseline="0" dirty="0" err="1" smtClean="0">
                          <a:solidFill>
                            <a:srgbClr val="000000"/>
                          </a:solidFill>
                          <a:effectLst/>
                          <a:latin typeface="Arial Narrow" panose="020B0606020202030204" pitchFamily="34" charset="0"/>
                          <a:ea typeface="+mn-ea"/>
                          <a:cs typeface="+mn-cs"/>
                        </a:rPr>
                        <a:t>HDA</a:t>
                      </a:r>
                      <a:r>
                        <a:rPr lang="es-CO" sz="1050" b="0" i="0" u="none" strike="noStrike" kern="1200" dirty="0" smtClean="0">
                          <a:solidFill>
                            <a:srgbClr val="000000"/>
                          </a:solidFill>
                          <a:effectLst/>
                          <a:latin typeface="Arial Narrow" panose="020B0606020202030204" pitchFamily="34" charset="0"/>
                          <a:ea typeface="+mn-ea"/>
                          <a:cs typeface="+mn-cs"/>
                        </a:rPr>
                        <a:t>) (59.0), </a:t>
                      </a:r>
                      <a:r>
                        <a:rPr lang="es-CO" sz="1050" b="0" i="0" u="none" strike="noStrike" kern="1200" dirty="0">
                          <a:solidFill>
                            <a:srgbClr val="000000"/>
                          </a:solidFill>
                          <a:effectLst/>
                          <a:latin typeface="Arial Narrow" panose="020B0606020202030204" pitchFamily="34" charset="0"/>
                          <a:ea typeface="+mn-ea"/>
                          <a:cs typeface="+mn-cs"/>
                        </a:rPr>
                        <a:t>Garzón </a:t>
                      </a:r>
                      <a:r>
                        <a:rPr lang="es-CO" sz="1050" b="0" i="0" u="none" strike="noStrike" kern="1200" dirty="0" smtClean="0">
                          <a:solidFill>
                            <a:srgbClr val="000000"/>
                          </a:solidFill>
                          <a:effectLst/>
                          <a:latin typeface="Arial Narrow" panose="020B0606020202030204" pitchFamily="34" charset="0"/>
                          <a:ea typeface="+mn-ea"/>
                          <a:cs typeface="+mn-cs"/>
                        </a:rPr>
                        <a:t>(Estación La Jagua) (52.0), </a:t>
                      </a:r>
                      <a:r>
                        <a:rPr lang="es-CO" sz="1050" b="0" i="0" u="none" strike="noStrike" kern="1200" dirty="0">
                          <a:solidFill>
                            <a:srgbClr val="000000"/>
                          </a:solidFill>
                          <a:effectLst/>
                          <a:latin typeface="Arial Narrow" panose="020B0606020202030204" pitchFamily="34" charset="0"/>
                          <a:ea typeface="+mn-ea"/>
                          <a:cs typeface="+mn-cs"/>
                        </a:rPr>
                        <a:t>Villavieja (</a:t>
                      </a:r>
                      <a:r>
                        <a:rPr lang="es-CO" sz="1050" b="0" i="0" u="none" strike="noStrike" kern="1200" dirty="0" smtClean="0">
                          <a:solidFill>
                            <a:srgbClr val="000000"/>
                          </a:solidFill>
                          <a:effectLst/>
                          <a:latin typeface="Arial Narrow" panose="020B0606020202030204" pitchFamily="34" charset="0"/>
                          <a:ea typeface="+mn-ea"/>
                          <a:cs typeface="+mn-cs"/>
                        </a:rPr>
                        <a:t>51.0), </a:t>
                      </a:r>
                      <a:r>
                        <a:rPr lang="es-CO" sz="1050" b="0" i="0" u="none" strike="noStrike" kern="1200" dirty="0" err="1">
                          <a:solidFill>
                            <a:srgbClr val="000000"/>
                          </a:solidFill>
                          <a:effectLst/>
                          <a:latin typeface="Arial Narrow" panose="020B0606020202030204" pitchFamily="34" charset="0"/>
                          <a:ea typeface="+mn-ea"/>
                          <a:cs typeface="+mn-cs"/>
                        </a:rPr>
                        <a:t>Hobo</a:t>
                      </a:r>
                      <a:r>
                        <a:rPr lang="es-CO" sz="1050" b="0" i="0" u="none" strike="noStrike" kern="1200" dirty="0">
                          <a:solidFill>
                            <a:srgbClr val="000000"/>
                          </a:solidFill>
                          <a:effectLst/>
                          <a:latin typeface="Arial Narrow" panose="020B0606020202030204" pitchFamily="34" charset="0"/>
                          <a:ea typeface="+mn-ea"/>
                          <a:cs typeface="+mn-cs"/>
                        </a:rPr>
                        <a:t> (</a:t>
                      </a:r>
                      <a:r>
                        <a:rPr lang="es-CO" sz="1050" b="0" i="0" u="none" strike="noStrike" kern="1200" dirty="0" smtClean="0">
                          <a:solidFill>
                            <a:srgbClr val="000000"/>
                          </a:solidFill>
                          <a:effectLst/>
                          <a:latin typeface="Arial Narrow" panose="020B0606020202030204" pitchFamily="34" charset="0"/>
                          <a:ea typeface="+mn-ea"/>
                          <a:cs typeface="+mn-cs"/>
                        </a:rPr>
                        <a:t>47.0), </a:t>
                      </a:r>
                      <a:r>
                        <a:rPr lang="es-CO" sz="1050" b="0" i="0" u="none" strike="noStrike" kern="1200" dirty="0" err="1">
                          <a:solidFill>
                            <a:srgbClr val="000000"/>
                          </a:solidFill>
                          <a:effectLst/>
                          <a:latin typeface="Arial Narrow" panose="020B0606020202030204" pitchFamily="34" charset="0"/>
                          <a:ea typeface="+mn-ea"/>
                          <a:cs typeface="+mn-cs"/>
                        </a:rPr>
                        <a:t>Isnos</a:t>
                      </a:r>
                      <a:r>
                        <a:rPr lang="es-CO" sz="1050" b="0" i="0" u="none" strike="noStrike" kern="1200" dirty="0">
                          <a:solidFill>
                            <a:srgbClr val="000000"/>
                          </a:solidFill>
                          <a:effectLst/>
                          <a:latin typeface="Arial Narrow" panose="020B0606020202030204" pitchFamily="34" charset="0"/>
                          <a:ea typeface="+mn-ea"/>
                          <a:cs typeface="+mn-cs"/>
                        </a:rPr>
                        <a:t> (</a:t>
                      </a:r>
                      <a:r>
                        <a:rPr lang="es-CO" sz="1050" b="0" i="0" u="none" strike="noStrike" kern="1200" dirty="0" smtClean="0">
                          <a:solidFill>
                            <a:srgbClr val="000000"/>
                          </a:solidFill>
                          <a:effectLst/>
                          <a:latin typeface="Arial Narrow" panose="020B0606020202030204" pitchFamily="34" charset="0"/>
                          <a:ea typeface="+mn-ea"/>
                          <a:cs typeface="+mn-cs"/>
                        </a:rPr>
                        <a:t>41.0), </a:t>
                      </a:r>
                      <a:r>
                        <a:rPr lang="es-CO" sz="1050" b="0" i="0" u="none" strike="noStrike" kern="1200" dirty="0">
                          <a:solidFill>
                            <a:srgbClr val="000000"/>
                          </a:solidFill>
                          <a:effectLst/>
                          <a:latin typeface="Arial Narrow" panose="020B0606020202030204" pitchFamily="34" charset="0"/>
                          <a:ea typeface="+mn-ea"/>
                          <a:cs typeface="+mn-cs"/>
                        </a:rPr>
                        <a:t>Garzón </a:t>
                      </a:r>
                      <a:r>
                        <a:rPr lang="es-CO" sz="1050" b="0" i="0" u="none" strike="noStrike" kern="1200" dirty="0" smtClean="0">
                          <a:solidFill>
                            <a:srgbClr val="000000"/>
                          </a:solidFill>
                          <a:effectLst/>
                          <a:latin typeface="Arial Narrow" panose="020B0606020202030204" pitchFamily="34" charset="0"/>
                          <a:ea typeface="+mn-ea"/>
                          <a:cs typeface="+mn-cs"/>
                        </a:rPr>
                        <a:t>(Estación Garzón) (40.0), </a:t>
                      </a:r>
                      <a:r>
                        <a:rPr lang="es-CO" sz="1050" b="0" i="0" u="none" strike="noStrike" kern="1200" dirty="0">
                          <a:solidFill>
                            <a:srgbClr val="000000"/>
                          </a:solidFill>
                          <a:effectLst/>
                          <a:latin typeface="Arial Narrow" panose="020B0606020202030204" pitchFamily="34" charset="0"/>
                          <a:ea typeface="+mn-ea"/>
                          <a:cs typeface="+mn-cs"/>
                        </a:rPr>
                        <a:t>Rivera (</a:t>
                      </a:r>
                      <a:r>
                        <a:rPr lang="es-CO" sz="1050" b="0" i="0" u="none" strike="noStrike" kern="1200" dirty="0" smtClean="0">
                          <a:solidFill>
                            <a:srgbClr val="000000"/>
                          </a:solidFill>
                          <a:effectLst/>
                          <a:latin typeface="Arial Narrow" panose="020B0606020202030204" pitchFamily="34" charset="0"/>
                          <a:ea typeface="+mn-ea"/>
                          <a:cs typeface="+mn-cs"/>
                        </a:rPr>
                        <a:t>40.0), </a:t>
                      </a:r>
                      <a:r>
                        <a:rPr lang="es-CO" sz="1050" b="0" i="0" u="none" strike="noStrike" kern="1200" dirty="0">
                          <a:solidFill>
                            <a:srgbClr val="000000"/>
                          </a:solidFill>
                          <a:effectLst/>
                          <a:latin typeface="Arial Narrow" panose="020B0606020202030204" pitchFamily="34" charset="0"/>
                          <a:ea typeface="+mn-ea"/>
                          <a:cs typeface="+mn-cs"/>
                        </a:rPr>
                        <a:t>San </a:t>
                      </a:r>
                      <a:r>
                        <a:rPr lang="es-CO" sz="1050" b="0" i="0" u="none" strike="noStrike" kern="1200" dirty="0" smtClean="0">
                          <a:solidFill>
                            <a:srgbClr val="000000"/>
                          </a:solidFill>
                          <a:effectLst/>
                          <a:latin typeface="Arial Narrow" panose="020B0606020202030204" pitchFamily="34" charset="0"/>
                          <a:ea typeface="+mn-ea"/>
                          <a:cs typeface="+mn-cs"/>
                        </a:rPr>
                        <a:t>Agustín (Betania tv) </a:t>
                      </a:r>
                      <a:r>
                        <a:rPr lang="es-CO" sz="1050" b="0" i="0" u="none" strike="noStrike" kern="1200" dirty="0">
                          <a:solidFill>
                            <a:srgbClr val="000000"/>
                          </a:solidFill>
                          <a:effectLst/>
                          <a:latin typeface="Arial Narrow" panose="020B0606020202030204" pitchFamily="34" charset="0"/>
                          <a:ea typeface="+mn-ea"/>
                          <a:cs typeface="+mn-cs"/>
                        </a:rPr>
                        <a:t>(</a:t>
                      </a:r>
                      <a:r>
                        <a:rPr lang="es-CO" sz="1050" b="0" i="0" u="none" strike="noStrike" kern="1200" dirty="0" smtClean="0">
                          <a:solidFill>
                            <a:srgbClr val="000000"/>
                          </a:solidFill>
                          <a:effectLst/>
                          <a:latin typeface="Arial Narrow" panose="020B0606020202030204" pitchFamily="34" charset="0"/>
                          <a:ea typeface="+mn-ea"/>
                          <a:cs typeface="+mn-cs"/>
                        </a:rPr>
                        <a:t>39.0), </a:t>
                      </a:r>
                      <a:r>
                        <a:rPr lang="es-CO" sz="1050" b="0" i="0" u="none" strike="noStrike" kern="1200" dirty="0">
                          <a:solidFill>
                            <a:srgbClr val="000000"/>
                          </a:solidFill>
                          <a:effectLst/>
                          <a:latin typeface="Arial Narrow" panose="020B0606020202030204" pitchFamily="34" charset="0"/>
                          <a:ea typeface="+mn-ea"/>
                          <a:cs typeface="+mn-cs"/>
                        </a:rPr>
                        <a:t>Neiva </a:t>
                      </a:r>
                      <a:r>
                        <a:rPr lang="es-CO" sz="1050" b="0" i="0" u="none" strike="noStrike" kern="1200" dirty="0" smtClean="0">
                          <a:solidFill>
                            <a:srgbClr val="000000"/>
                          </a:solidFill>
                          <a:effectLst/>
                          <a:latin typeface="Arial Narrow" panose="020B0606020202030204" pitchFamily="34" charset="0"/>
                          <a:ea typeface="+mn-ea"/>
                          <a:cs typeface="+mn-cs"/>
                        </a:rPr>
                        <a:t>(Estación Palacio-</a:t>
                      </a:r>
                      <a:r>
                        <a:rPr lang="es-CO" sz="1050" b="0" i="0" u="none" strike="noStrike" kern="1200" dirty="0" err="1" smtClean="0">
                          <a:solidFill>
                            <a:srgbClr val="000000"/>
                          </a:solidFill>
                          <a:effectLst/>
                          <a:latin typeface="Arial Narrow" panose="020B0606020202030204" pitchFamily="34" charset="0"/>
                          <a:ea typeface="+mn-ea"/>
                          <a:cs typeface="+mn-cs"/>
                        </a:rPr>
                        <a:t>Vegalarga</a:t>
                      </a:r>
                      <a:r>
                        <a:rPr lang="es-CO" sz="1050" b="0" i="0" u="none" strike="noStrike" kern="1200" dirty="0" smtClean="0">
                          <a:solidFill>
                            <a:srgbClr val="000000"/>
                          </a:solidFill>
                          <a:effectLst/>
                          <a:latin typeface="Arial Narrow" panose="020B0606020202030204" pitchFamily="34" charset="0"/>
                          <a:ea typeface="+mn-ea"/>
                          <a:cs typeface="+mn-cs"/>
                        </a:rPr>
                        <a:t> (40 Km en línea recta oriente de la ciudad)) (</a:t>
                      </a:r>
                      <a:r>
                        <a:rPr lang="es-CO" sz="1050" b="0" i="0" u="none" strike="noStrike" kern="1200" dirty="0">
                          <a:solidFill>
                            <a:srgbClr val="000000"/>
                          </a:solidFill>
                          <a:effectLst/>
                          <a:latin typeface="Arial Narrow" panose="020B0606020202030204" pitchFamily="34" charset="0"/>
                          <a:ea typeface="+mn-ea"/>
                          <a:cs typeface="+mn-cs"/>
                        </a:rPr>
                        <a:t>38.7), </a:t>
                      </a:r>
                      <a:r>
                        <a:rPr lang="es-CO" sz="1050" b="0" i="0" u="none" strike="noStrike" kern="1200" dirty="0" smtClean="0">
                          <a:solidFill>
                            <a:srgbClr val="000000"/>
                          </a:solidFill>
                          <a:effectLst/>
                          <a:latin typeface="Arial Narrow" panose="020B0606020202030204" pitchFamily="34" charset="0"/>
                          <a:ea typeface="+mn-ea"/>
                          <a:cs typeface="+mn-cs"/>
                        </a:rPr>
                        <a:t>Elías </a:t>
                      </a:r>
                      <a:r>
                        <a:rPr lang="es-CO" sz="1050" b="0" i="0" u="none" strike="noStrike" kern="1200" dirty="0">
                          <a:solidFill>
                            <a:srgbClr val="000000"/>
                          </a:solidFill>
                          <a:effectLst/>
                          <a:latin typeface="Arial Narrow" panose="020B0606020202030204" pitchFamily="34" charset="0"/>
                          <a:ea typeface="+mn-ea"/>
                          <a:cs typeface="+mn-cs"/>
                        </a:rPr>
                        <a:t>(</a:t>
                      </a:r>
                      <a:r>
                        <a:rPr lang="es-CO" sz="1050" b="0" i="0" u="none" strike="noStrike" kern="1200" dirty="0" smtClean="0">
                          <a:solidFill>
                            <a:srgbClr val="000000"/>
                          </a:solidFill>
                          <a:effectLst/>
                          <a:latin typeface="Arial Narrow" panose="020B0606020202030204" pitchFamily="34" charset="0"/>
                          <a:ea typeface="+mn-ea"/>
                          <a:cs typeface="+mn-cs"/>
                        </a:rPr>
                        <a:t>36.0), </a:t>
                      </a:r>
                      <a:r>
                        <a:rPr lang="es-CO" sz="1050" b="0" i="0" u="none" strike="noStrike" kern="1200" dirty="0">
                          <a:solidFill>
                            <a:srgbClr val="000000"/>
                          </a:solidFill>
                          <a:effectLst/>
                          <a:latin typeface="Arial Narrow" panose="020B0606020202030204" pitchFamily="34" charset="0"/>
                          <a:ea typeface="+mn-ea"/>
                          <a:cs typeface="+mn-cs"/>
                        </a:rPr>
                        <a:t>Tesalia (</a:t>
                      </a:r>
                      <a:r>
                        <a:rPr lang="es-CO" sz="1050" b="0" i="0" u="none" strike="noStrike" kern="1200" dirty="0" smtClean="0">
                          <a:solidFill>
                            <a:srgbClr val="000000"/>
                          </a:solidFill>
                          <a:effectLst/>
                          <a:latin typeface="Arial Narrow" panose="020B0606020202030204" pitchFamily="34" charset="0"/>
                          <a:ea typeface="+mn-ea"/>
                          <a:cs typeface="+mn-cs"/>
                        </a:rPr>
                        <a:t>35.0), </a:t>
                      </a:r>
                      <a:r>
                        <a:rPr lang="es-CO" sz="1050" b="0" i="0" u="none" strike="noStrike" kern="1200" dirty="0">
                          <a:solidFill>
                            <a:srgbClr val="000000"/>
                          </a:solidFill>
                          <a:effectLst/>
                          <a:latin typeface="Arial Narrow" panose="020B0606020202030204" pitchFamily="34" charset="0"/>
                          <a:ea typeface="+mn-ea"/>
                          <a:cs typeface="+mn-cs"/>
                        </a:rPr>
                        <a:t>Pitalito (</a:t>
                      </a:r>
                      <a:r>
                        <a:rPr lang="es-CO" sz="1050" b="0" i="0" u="none" strike="noStrike" kern="1200" dirty="0" smtClean="0">
                          <a:solidFill>
                            <a:srgbClr val="000000"/>
                          </a:solidFill>
                          <a:effectLst/>
                          <a:latin typeface="Arial Narrow" panose="020B0606020202030204" pitchFamily="34" charset="0"/>
                          <a:ea typeface="+mn-ea"/>
                          <a:cs typeface="+mn-cs"/>
                        </a:rPr>
                        <a:t>35.0), </a:t>
                      </a:r>
                      <a:r>
                        <a:rPr lang="es-CO" sz="1050" b="0" i="0" u="none" strike="noStrike" kern="1200" dirty="0">
                          <a:solidFill>
                            <a:srgbClr val="000000"/>
                          </a:solidFill>
                          <a:effectLst/>
                          <a:latin typeface="Arial Narrow" panose="020B0606020202030204" pitchFamily="34" charset="0"/>
                          <a:ea typeface="+mn-ea"/>
                          <a:cs typeface="+mn-cs"/>
                        </a:rPr>
                        <a:t>Neiva </a:t>
                      </a:r>
                      <a:r>
                        <a:rPr lang="es-CO" sz="1050" b="0" i="0" u="none" strike="noStrike" kern="1200" dirty="0" smtClean="0">
                          <a:solidFill>
                            <a:srgbClr val="000000"/>
                          </a:solidFill>
                          <a:effectLst/>
                          <a:latin typeface="Arial Narrow" panose="020B0606020202030204" pitchFamily="34" charset="0"/>
                          <a:ea typeface="+mn-ea"/>
                          <a:cs typeface="+mn-cs"/>
                        </a:rPr>
                        <a:t>(Estación Sta. Helena (25 Km en línea recta al oriente de la ciudad)) (</a:t>
                      </a:r>
                      <a:r>
                        <a:rPr lang="es-CO" sz="1050" b="0" i="0" u="none" strike="noStrike" kern="1200" dirty="0">
                          <a:solidFill>
                            <a:srgbClr val="000000"/>
                          </a:solidFill>
                          <a:effectLst/>
                          <a:latin typeface="Arial Narrow" panose="020B0606020202030204" pitchFamily="34" charset="0"/>
                          <a:ea typeface="+mn-ea"/>
                          <a:cs typeface="+mn-cs"/>
                        </a:rPr>
                        <a:t>34.4), Agrado (</a:t>
                      </a:r>
                      <a:r>
                        <a:rPr lang="es-CO" sz="1050" b="0" i="0" u="none" strike="noStrike" kern="1200" dirty="0" smtClean="0">
                          <a:solidFill>
                            <a:srgbClr val="000000"/>
                          </a:solidFill>
                          <a:effectLst/>
                          <a:latin typeface="Arial Narrow" panose="020B0606020202030204" pitchFamily="34" charset="0"/>
                          <a:ea typeface="+mn-ea"/>
                          <a:cs typeface="+mn-cs"/>
                        </a:rPr>
                        <a:t>34.0), </a:t>
                      </a:r>
                      <a:r>
                        <a:rPr lang="es-CO" sz="1050" b="0" i="0" u="none" strike="noStrike" kern="1200" dirty="0">
                          <a:solidFill>
                            <a:srgbClr val="000000"/>
                          </a:solidFill>
                          <a:effectLst/>
                          <a:latin typeface="Arial Narrow" panose="020B0606020202030204" pitchFamily="34" charset="0"/>
                          <a:ea typeface="+mn-ea"/>
                          <a:cs typeface="+mn-cs"/>
                        </a:rPr>
                        <a:t>San Agustín </a:t>
                      </a:r>
                      <a:r>
                        <a:rPr lang="es-CO" sz="1050" b="0" i="0" u="none" strike="noStrike" kern="1200" dirty="0" smtClean="0">
                          <a:solidFill>
                            <a:srgbClr val="000000"/>
                          </a:solidFill>
                          <a:effectLst/>
                          <a:latin typeface="Arial Narrow" panose="020B0606020202030204" pitchFamily="34" charset="0"/>
                          <a:ea typeface="+mn-ea"/>
                          <a:cs typeface="+mn-cs"/>
                        </a:rPr>
                        <a:t>(Estación Alto del Obispo) (30.0). </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NARIÑO</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La Unión (68.9), La Cruz (43.3), Leiva (</a:t>
                      </a:r>
                      <a:r>
                        <a:rPr lang="es-CO" sz="1050" b="0" i="0" u="none" strike="noStrike" kern="1200" dirty="0" smtClean="0">
                          <a:solidFill>
                            <a:srgbClr val="000000"/>
                          </a:solidFill>
                          <a:effectLst/>
                          <a:latin typeface="Arial Narrow" panose="020B0606020202030204" pitchFamily="34" charset="0"/>
                          <a:ea typeface="+mn-ea"/>
                          <a:cs typeface="+mn-cs"/>
                        </a:rPr>
                        <a:t>32.0). </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NORTE DE SANTANDER</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Cúcuta (34.8</a:t>
                      </a:r>
                      <a:r>
                        <a:rPr lang="es-CO" sz="1050" b="0" i="0" u="none" strike="noStrike" kern="1200" dirty="0" smtClean="0">
                          <a:solidFill>
                            <a:srgbClr val="000000"/>
                          </a:solidFill>
                          <a:effectLst/>
                          <a:latin typeface="Arial Narrow" panose="020B0606020202030204" pitchFamily="34" charset="0"/>
                          <a:ea typeface="+mn-ea"/>
                          <a:cs typeface="+mn-cs"/>
                        </a:rPr>
                        <a:t>).</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PUTUMAYO</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Mocoa (</a:t>
                      </a:r>
                      <a:r>
                        <a:rPr lang="es-CO" sz="1050" b="0" i="0" u="none" strike="noStrike" kern="1200" dirty="0" smtClean="0">
                          <a:solidFill>
                            <a:srgbClr val="000000"/>
                          </a:solidFill>
                          <a:effectLst/>
                          <a:latin typeface="Arial Narrow" panose="020B0606020202030204" pitchFamily="34" charset="0"/>
                          <a:ea typeface="+mn-ea"/>
                          <a:cs typeface="+mn-cs"/>
                        </a:rPr>
                        <a:t>46.0).</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smtClean="0">
                          <a:solidFill>
                            <a:schemeClr val="tx1"/>
                          </a:solidFill>
                          <a:effectLst/>
                          <a:latin typeface="Arial Narrow" panose="020B0606020202030204" pitchFamily="34" charset="0"/>
                          <a:ea typeface="+mn-ea"/>
                          <a:cs typeface="+mn-cs"/>
                        </a:rPr>
                        <a:t>QUINDÍO</a:t>
                      </a:r>
                      <a:endParaRPr lang="es-CO" sz="1100" b="1" i="0" u="none" strike="noStrike" kern="1200" dirty="0">
                        <a:solidFill>
                          <a:schemeClr val="tx1"/>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err="1">
                          <a:solidFill>
                            <a:srgbClr val="000000"/>
                          </a:solidFill>
                          <a:effectLst/>
                          <a:latin typeface="Arial Narrow" panose="020B0606020202030204" pitchFamily="34" charset="0"/>
                          <a:ea typeface="+mn-ea"/>
                          <a:cs typeface="+mn-cs"/>
                        </a:rPr>
                        <a:t>Filandia</a:t>
                      </a:r>
                      <a:r>
                        <a:rPr lang="es-CO" sz="1050" b="0" i="0" u="none" strike="noStrike" kern="1200" dirty="0">
                          <a:solidFill>
                            <a:srgbClr val="000000"/>
                          </a:solidFill>
                          <a:effectLst/>
                          <a:latin typeface="Arial Narrow" panose="020B0606020202030204" pitchFamily="34" charset="0"/>
                          <a:ea typeface="+mn-ea"/>
                          <a:cs typeface="+mn-cs"/>
                        </a:rPr>
                        <a:t> (</a:t>
                      </a:r>
                      <a:r>
                        <a:rPr lang="es-CO" sz="1050" b="0" i="0" u="none" strike="noStrike" kern="1200" dirty="0" smtClean="0">
                          <a:solidFill>
                            <a:srgbClr val="000000"/>
                          </a:solidFill>
                          <a:effectLst/>
                          <a:latin typeface="Arial Narrow" panose="020B0606020202030204" pitchFamily="34" charset="0"/>
                          <a:ea typeface="+mn-ea"/>
                          <a:cs typeface="+mn-cs"/>
                        </a:rPr>
                        <a:t>47.0). </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RISARALDA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it-IT" sz="1050" b="0" i="0" u="none" strike="noStrike" kern="1200" dirty="0">
                          <a:solidFill>
                            <a:srgbClr val="000000"/>
                          </a:solidFill>
                          <a:effectLst/>
                          <a:latin typeface="Arial Narrow" panose="020B0606020202030204" pitchFamily="34" charset="0"/>
                          <a:ea typeface="+mn-ea"/>
                          <a:cs typeface="+mn-cs"/>
                        </a:rPr>
                        <a:t>Pereira (</a:t>
                      </a:r>
                      <a:r>
                        <a:rPr lang="it-IT" sz="1050" b="0" i="0" u="none" strike="noStrike" kern="1200" dirty="0" smtClean="0">
                          <a:solidFill>
                            <a:srgbClr val="000000"/>
                          </a:solidFill>
                          <a:effectLst/>
                          <a:latin typeface="Arial Narrow" panose="020B0606020202030204" pitchFamily="34" charset="0"/>
                          <a:ea typeface="+mn-ea"/>
                          <a:cs typeface="+mn-cs"/>
                        </a:rPr>
                        <a:t>45.0), </a:t>
                      </a:r>
                      <a:r>
                        <a:rPr lang="it-IT" sz="1050" b="0" i="0" u="none" strike="noStrike" kern="1200" dirty="0">
                          <a:solidFill>
                            <a:srgbClr val="000000"/>
                          </a:solidFill>
                          <a:effectLst/>
                          <a:latin typeface="Arial Narrow" panose="020B0606020202030204" pitchFamily="34" charset="0"/>
                          <a:ea typeface="+mn-ea"/>
                          <a:cs typeface="+mn-cs"/>
                        </a:rPr>
                        <a:t>La Virginia (</a:t>
                      </a:r>
                      <a:r>
                        <a:rPr lang="it-IT" sz="1050" b="0" i="0" u="none" strike="noStrike" kern="1200" dirty="0" smtClean="0">
                          <a:solidFill>
                            <a:srgbClr val="000000"/>
                          </a:solidFill>
                          <a:effectLst/>
                          <a:latin typeface="Arial Narrow" panose="020B0606020202030204" pitchFamily="34" charset="0"/>
                          <a:ea typeface="+mn-ea"/>
                          <a:cs typeface="+mn-cs"/>
                        </a:rPr>
                        <a:t>35.0).</a:t>
                      </a:r>
                      <a:endParaRPr lang="it-IT"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SANTANDER</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err="1">
                          <a:solidFill>
                            <a:srgbClr val="000000"/>
                          </a:solidFill>
                          <a:effectLst/>
                          <a:latin typeface="Arial Narrow" panose="020B0606020202030204" pitchFamily="34" charset="0"/>
                          <a:ea typeface="+mn-ea"/>
                          <a:cs typeface="+mn-cs"/>
                        </a:rPr>
                        <a:t>Barichara</a:t>
                      </a:r>
                      <a:r>
                        <a:rPr lang="es-CO" sz="1050" b="0" i="0" u="none" strike="noStrike" kern="1200" dirty="0">
                          <a:solidFill>
                            <a:srgbClr val="000000"/>
                          </a:solidFill>
                          <a:effectLst/>
                          <a:latin typeface="Arial Narrow" panose="020B0606020202030204" pitchFamily="34" charset="0"/>
                          <a:ea typeface="+mn-ea"/>
                          <a:cs typeface="+mn-cs"/>
                        </a:rPr>
                        <a:t> (</a:t>
                      </a:r>
                      <a:r>
                        <a:rPr lang="es-CO" sz="1050" b="0" i="0" u="none" strike="noStrike" kern="1200" dirty="0" smtClean="0">
                          <a:solidFill>
                            <a:srgbClr val="000000"/>
                          </a:solidFill>
                          <a:effectLst/>
                          <a:latin typeface="Arial Narrow" panose="020B0606020202030204" pitchFamily="34" charset="0"/>
                          <a:ea typeface="+mn-ea"/>
                          <a:cs typeface="+mn-cs"/>
                        </a:rPr>
                        <a:t>49.0), </a:t>
                      </a:r>
                      <a:r>
                        <a:rPr lang="es-CO" sz="1050" b="0" i="0" u="none" strike="noStrike" kern="1200" dirty="0" err="1">
                          <a:solidFill>
                            <a:srgbClr val="000000"/>
                          </a:solidFill>
                          <a:effectLst/>
                          <a:latin typeface="Arial Narrow" panose="020B0606020202030204" pitchFamily="34" charset="0"/>
                          <a:ea typeface="+mn-ea"/>
                          <a:cs typeface="+mn-cs"/>
                        </a:rPr>
                        <a:t>Charala</a:t>
                      </a:r>
                      <a:r>
                        <a:rPr lang="es-CO" sz="1050" b="0" i="0" u="none" strike="noStrike" kern="1200" dirty="0">
                          <a:solidFill>
                            <a:srgbClr val="000000"/>
                          </a:solidFill>
                          <a:effectLst/>
                          <a:latin typeface="Arial Narrow" panose="020B0606020202030204" pitchFamily="34" charset="0"/>
                          <a:ea typeface="+mn-ea"/>
                          <a:cs typeface="+mn-cs"/>
                        </a:rPr>
                        <a:t> (33.8</a:t>
                      </a:r>
                      <a:r>
                        <a:rPr lang="es-CO" sz="1050" b="0" i="0" u="none" strike="noStrike" kern="1200" dirty="0" smtClean="0">
                          <a:solidFill>
                            <a:srgbClr val="000000"/>
                          </a:solidFill>
                          <a:effectLst/>
                          <a:latin typeface="Arial Narrow" panose="020B0606020202030204" pitchFamily="34" charset="0"/>
                          <a:ea typeface="+mn-ea"/>
                          <a:cs typeface="+mn-cs"/>
                        </a:rPr>
                        <a:t>).</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236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TOLIMA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Ataco (47.6), </a:t>
                      </a:r>
                      <a:r>
                        <a:rPr lang="es-CO" sz="1050" b="0" i="0" u="none" strike="noStrike" kern="1200" dirty="0" err="1">
                          <a:solidFill>
                            <a:srgbClr val="000000"/>
                          </a:solidFill>
                          <a:effectLst/>
                          <a:latin typeface="Arial Narrow" panose="020B0606020202030204" pitchFamily="34" charset="0"/>
                          <a:ea typeface="+mn-ea"/>
                          <a:cs typeface="+mn-cs"/>
                        </a:rPr>
                        <a:t>Cunday</a:t>
                      </a:r>
                      <a:r>
                        <a:rPr lang="es-CO" sz="1050" b="0" i="0" u="none" strike="noStrike" kern="1200" dirty="0">
                          <a:solidFill>
                            <a:srgbClr val="000000"/>
                          </a:solidFill>
                          <a:effectLst/>
                          <a:latin typeface="Arial Narrow" panose="020B0606020202030204" pitchFamily="34" charset="0"/>
                          <a:ea typeface="+mn-ea"/>
                          <a:cs typeface="+mn-cs"/>
                        </a:rPr>
                        <a:t> (39.1), Ibagué (37.8), Ibagué (32.4), Alpujarra (</a:t>
                      </a:r>
                      <a:r>
                        <a:rPr lang="es-CO" sz="1050" b="0" i="0" u="none" strike="noStrike" kern="1200" dirty="0" smtClean="0">
                          <a:solidFill>
                            <a:srgbClr val="000000"/>
                          </a:solidFill>
                          <a:effectLst/>
                          <a:latin typeface="Arial Narrow" panose="020B0606020202030204" pitchFamily="34" charset="0"/>
                          <a:ea typeface="+mn-ea"/>
                          <a:cs typeface="+mn-cs"/>
                        </a:rPr>
                        <a:t>30.0). </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2462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VALLE DEL CAUCA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Florida (</a:t>
                      </a:r>
                      <a:r>
                        <a:rPr lang="es-CO" sz="1050" b="0" i="0" u="none" strike="noStrike" kern="1200" dirty="0" smtClean="0">
                          <a:solidFill>
                            <a:srgbClr val="000000"/>
                          </a:solidFill>
                          <a:effectLst/>
                          <a:latin typeface="Arial Narrow" panose="020B0606020202030204" pitchFamily="34" charset="0"/>
                          <a:ea typeface="+mn-ea"/>
                          <a:cs typeface="+mn-cs"/>
                        </a:rPr>
                        <a:t>62.0), </a:t>
                      </a:r>
                      <a:r>
                        <a:rPr lang="es-CO" sz="1050" b="0" i="0" u="none" strike="noStrike" kern="1200" dirty="0">
                          <a:solidFill>
                            <a:srgbClr val="000000"/>
                          </a:solidFill>
                          <a:effectLst/>
                          <a:latin typeface="Arial Narrow" panose="020B0606020202030204" pitchFamily="34" charset="0"/>
                          <a:ea typeface="+mn-ea"/>
                          <a:cs typeface="+mn-cs"/>
                        </a:rPr>
                        <a:t>Alcalá (45.9), Ginebra (</a:t>
                      </a:r>
                      <a:r>
                        <a:rPr lang="es-CO" sz="1050" b="0" i="0" u="none" strike="noStrike" kern="1200" dirty="0" smtClean="0">
                          <a:solidFill>
                            <a:srgbClr val="000000"/>
                          </a:solidFill>
                          <a:effectLst/>
                          <a:latin typeface="Arial Narrow" panose="020B0606020202030204" pitchFamily="34" charset="0"/>
                          <a:ea typeface="+mn-ea"/>
                          <a:cs typeface="+mn-cs"/>
                        </a:rPr>
                        <a:t>38.0). </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bl>
          </a:graphicData>
        </a:graphic>
      </p:graphicFrame>
      <p:sp>
        <p:nvSpPr>
          <p:cNvPr id="8" name="CuadroTexto 7"/>
          <p:cNvSpPr txBox="1"/>
          <p:nvPr/>
        </p:nvSpPr>
        <p:spPr>
          <a:xfrm>
            <a:off x="2790087" y="1094065"/>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donde en las últimas 24 horas se registraron </a:t>
            </a:r>
            <a:r>
              <a:rPr lang="es-CO" sz="1000" b="1" dirty="0" smtClean="0">
                <a:latin typeface="Arial Narrow" panose="020B0606020202030204" pitchFamily="34" charset="0"/>
                <a:cs typeface="Arial" panose="020B0604020202020204" pitchFamily="34" charset="0"/>
              </a:rPr>
              <a:t>precipitaciones iguales </a:t>
            </a:r>
            <a:r>
              <a:rPr lang="es-CO" sz="1000" b="1" dirty="0">
                <a:latin typeface="Arial Narrow" panose="020B0606020202030204" pitchFamily="34" charset="0"/>
                <a:cs typeface="Arial" panose="020B0604020202020204" pitchFamily="34" charset="0"/>
              </a:rPr>
              <a:t>o superiores a </a:t>
            </a:r>
            <a:r>
              <a:rPr lang="es-CO" sz="1000" b="1" dirty="0" smtClean="0">
                <a:latin typeface="Arial Narrow" panose="020B0606020202030204" pitchFamily="34" charset="0"/>
                <a:cs typeface="Arial" panose="020B0604020202020204" pitchFamily="34" charset="0"/>
              </a:rPr>
              <a:t> 30.0 mm.</a:t>
            </a:r>
            <a:endParaRPr lang="es-CO" sz="1000" b="1" dirty="0">
              <a:latin typeface="Arial Narrow" panose="020B0606020202030204" pitchFamily="34" charset="0"/>
              <a:cs typeface="Arial" panose="020B0604020202020204" pitchFamily="34" charset="0"/>
            </a:endParaRPr>
          </a:p>
        </p:txBody>
      </p:sp>
      <p:sp>
        <p:nvSpPr>
          <p:cNvPr id="9" name="CuadroTexto 8"/>
          <p:cNvSpPr txBox="1"/>
          <p:nvPr/>
        </p:nvSpPr>
        <p:spPr>
          <a:xfrm>
            <a:off x="358043" y="1539175"/>
            <a:ext cx="5760000" cy="938719"/>
          </a:xfrm>
          <a:prstGeom prst="rect">
            <a:avLst/>
          </a:prstGeom>
          <a:solidFill>
            <a:schemeClr val="bg1">
              <a:alpha val="85000"/>
            </a:schemeClr>
          </a:solidFill>
        </p:spPr>
        <p:txBody>
          <a:bodyPr wrap="square" rtlCol="0">
            <a:spAutoFit/>
          </a:bodyPr>
          <a:lstStyle/>
          <a:p>
            <a:pPr algn="just"/>
            <a:r>
              <a:rPr lang="es-CO" sz="1100" dirty="0">
                <a:latin typeface="Arial Narrow" panose="020B0606020202030204" pitchFamily="34" charset="0"/>
                <a:cs typeface="Arial" panose="020B0604020202020204" pitchFamily="34" charset="0"/>
              </a:rPr>
              <a:t>Se aclara que las precipitaciones indicadas en los municipios, realmente corresponden a aquellos puntos en los cuales el IDEAM tiene estaciones de monitoreo, pero no necesariamente quiere decir que el dato corresponda a las lluvias que se presentaron directamente sobre el área urbana en donde se concentra la mayor población. En ocasiones la estación sobre la cual se destaca el mayor valor de precipitación, a pesar de pertenecer al municipio, puede quedar alejada del centro poblado principal.</a:t>
            </a:r>
          </a:p>
        </p:txBody>
      </p:sp>
    </p:spTree>
    <p:extLst>
      <p:ext uri="{BB962C8B-B14F-4D97-AF65-F5344CB8AC3E}">
        <p14:creationId xmlns:p14="http://schemas.microsoft.com/office/powerpoint/2010/main" val="346428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2940"/>
          <a:stretch/>
        </p:blipFill>
        <p:spPr>
          <a:xfrm>
            <a:off x="1898" y="1269175"/>
            <a:ext cx="6478103" cy="7119175"/>
          </a:xfrm>
          <a:prstGeom prst="rect">
            <a:avLst/>
          </a:prstGeom>
        </p:spPr>
      </p:pic>
      <p:pic>
        <p:nvPicPr>
          <p:cNvPr id="6" name="Imagen 5"/>
          <p:cNvPicPr>
            <a:picLocks/>
          </p:cNvPicPr>
          <p:nvPr/>
        </p:nvPicPr>
        <p:blipFill>
          <a:blip r:embed="rId3">
            <a:extLst>
              <a:ext uri="{28A0092B-C50C-407E-A947-70E740481C1C}">
                <a14:useLocalDpi xmlns:a14="http://schemas.microsoft.com/office/drawing/2010/main" val="0"/>
              </a:ext>
            </a:extLst>
          </a:blip>
          <a:stretch>
            <a:fillRect/>
          </a:stretch>
        </p:blipFill>
        <p:spPr>
          <a:xfrm>
            <a:off x="1" y="1081157"/>
            <a:ext cx="6480000" cy="414000"/>
          </a:xfrm>
          <a:prstGeom prst="rect">
            <a:avLst/>
          </a:prstGeom>
        </p:spPr>
      </p:pic>
      <p:sp>
        <p:nvSpPr>
          <p:cNvPr id="2" name="CuadroTexto 1"/>
          <p:cNvSpPr txBox="1"/>
          <p:nvPr/>
        </p:nvSpPr>
        <p:spPr>
          <a:xfrm>
            <a:off x="2835087" y="1088508"/>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donde en las últimas 24 horas se registraron temperaturas iguales o superiores a </a:t>
            </a:r>
            <a:r>
              <a:rPr lang="es-CO" sz="1000" b="1" dirty="0" smtClean="0">
                <a:latin typeface="Arial Narrow" panose="020B0606020202030204" pitchFamily="34" charset="0"/>
                <a:cs typeface="Arial" panose="020B0604020202020204" pitchFamily="34" charset="0"/>
              </a:rPr>
              <a:t>35.0 ºC</a:t>
            </a:r>
            <a:r>
              <a:rPr lang="es-CO" sz="1000" b="1" dirty="0">
                <a:latin typeface="Arial Narrow" panose="020B0606020202030204" pitchFamily="34" charset="0"/>
                <a:cs typeface="Arial" panose="020B0604020202020204" pitchFamily="34" charset="0"/>
              </a:rPr>
              <a:t>.</a:t>
            </a:r>
          </a:p>
        </p:txBody>
      </p:sp>
      <p:graphicFrame>
        <p:nvGraphicFramePr>
          <p:cNvPr id="7" name="Tabla 6"/>
          <p:cNvGraphicFramePr>
            <a:graphicFrameLocks noGrp="1"/>
          </p:cNvGraphicFramePr>
          <p:nvPr>
            <p:extLst>
              <p:ext uri="{D42A27DB-BD31-4B8C-83A1-F6EECF244321}">
                <p14:modId xmlns:p14="http://schemas.microsoft.com/office/powerpoint/2010/main" val="3319497834"/>
              </p:ext>
            </p:extLst>
          </p:nvPr>
        </p:nvGraphicFramePr>
        <p:xfrm>
          <a:off x="360087" y="2709180"/>
          <a:ext cx="5760000" cy="1255200"/>
        </p:xfrm>
        <a:graphic>
          <a:graphicData uri="http://schemas.openxmlformats.org/drawingml/2006/table">
            <a:tbl>
              <a:tblPr firstRow="1" firstCol="1" bandRow="1">
                <a:tableStyleId>{10A1B5D5-9B99-4C35-A422-299274C87663}</a:tableStyleId>
              </a:tblPr>
              <a:tblGrid>
                <a:gridCol w="1440000">
                  <a:extLst>
                    <a:ext uri="{9D8B030D-6E8A-4147-A177-3AD203B41FA5}">
                      <a16:colId xmlns="" xmlns:a16="http://schemas.microsoft.com/office/drawing/2014/main" val="20000"/>
                    </a:ext>
                  </a:extLst>
                </a:gridCol>
                <a:gridCol w="4320000">
                  <a:extLst>
                    <a:ext uri="{9D8B030D-6E8A-4147-A177-3AD203B41FA5}">
                      <a16:colId xmlns="" xmlns:a16="http://schemas.microsoft.com/office/drawing/2014/main" val="20001"/>
                    </a:ext>
                  </a:extLst>
                </a:gridCol>
              </a:tblGrid>
              <a:tr h="249081">
                <a:tc>
                  <a:txBody>
                    <a:bodyPr/>
                    <a:lstStyle/>
                    <a:p>
                      <a:pPr algn="ctr">
                        <a:spcAft>
                          <a:spcPts val="0"/>
                        </a:spcAft>
                      </a:pPr>
                      <a:r>
                        <a:rPr lang="es-CO" sz="1400" dirty="0">
                          <a:effectLst>
                            <a:outerShdw blurRad="38100" dist="38100" dir="2700000" algn="tl">
                              <a:srgbClr val="000000">
                                <a:alpha val="43137"/>
                              </a:srgbClr>
                            </a:outerShdw>
                          </a:effectLst>
                          <a:latin typeface="Arial Narrow" panose="020B0606020202030204" pitchFamily="34" charset="0"/>
                        </a:rPr>
                        <a:t>DEPARTAMENTO</a:t>
                      </a:r>
                      <a:endParaRPr lang="es-CO" sz="1400"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spcAft>
                          <a:spcPts val="0"/>
                        </a:spcAft>
                      </a:pPr>
                      <a:r>
                        <a:rPr lang="es-CO" sz="1400" dirty="0">
                          <a:effectLst>
                            <a:outerShdw blurRad="38100" dist="38100" dir="2700000" algn="tl">
                              <a:srgbClr val="000000">
                                <a:alpha val="43137"/>
                              </a:srgbClr>
                            </a:outerShdw>
                          </a:effectLst>
                          <a:latin typeface="Arial Narrow" panose="020B0606020202030204" pitchFamily="34" charset="0"/>
                        </a:rPr>
                        <a:t>MUNICIPIO</a:t>
                      </a:r>
                      <a:endParaRPr lang="es-CO" sz="1400"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155635">
                <a:tc>
                  <a:txBody>
                    <a:bodyPr/>
                    <a:lstStyle/>
                    <a:p>
                      <a:pPr algn="ctr" fontAlgn="ctr"/>
                      <a:r>
                        <a:rPr lang="es-CO" sz="1100" b="1" i="0" u="none" strike="noStrike" kern="1200" dirty="0" smtClean="0">
                          <a:solidFill>
                            <a:schemeClr val="tx1"/>
                          </a:solidFill>
                          <a:effectLst/>
                          <a:latin typeface="Arial Narrow" panose="020B0606020202030204" pitchFamily="34" charset="0"/>
                          <a:ea typeface="+mn-ea"/>
                          <a:cs typeface="+mn-cs"/>
                        </a:rPr>
                        <a:t>BOLÍVAR</a:t>
                      </a:r>
                      <a:endParaRPr lang="es-CO" sz="1100" b="1" i="0" u="none" strike="noStrike" kern="1200" dirty="0">
                        <a:solidFill>
                          <a:schemeClr val="tx1"/>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Pinillos (36.2), Zambrano (35.6</a:t>
                      </a:r>
                      <a:r>
                        <a:rPr lang="es-CO" sz="1050" b="0" i="0" u="none" strike="noStrike" kern="1200" dirty="0" smtClean="0">
                          <a:solidFill>
                            <a:srgbClr val="000000"/>
                          </a:solidFill>
                          <a:effectLst/>
                          <a:latin typeface="Arial Narrow" panose="020B0606020202030204" pitchFamily="34" charset="0"/>
                          <a:ea typeface="+mn-ea"/>
                          <a:cs typeface="+mn-cs"/>
                        </a:rPr>
                        <a:t>).</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5635">
                <a:tc>
                  <a:txBody>
                    <a:bodyPr/>
                    <a:lstStyle/>
                    <a:p>
                      <a:pPr algn="ctr" fontAlgn="ctr"/>
                      <a:r>
                        <a:rPr lang="es-CO" sz="1100" b="1" i="0" u="none" strike="noStrike" kern="1200" dirty="0" smtClean="0">
                          <a:solidFill>
                            <a:schemeClr val="tx1"/>
                          </a:solidFill>
                          <a:effectLst/>
                          <a:latin typeface="Arial Narrow" panose="020B0606020202030204" pitchFamily="34" charset="0"/>
                          <a:ea typeface="+mn-ea"/>
                          <a:cs typeface="+mn-cs"/>
                        </a:rPr>
                        <a:t>CAQUETÁ</a:t>
                      </a:r>
                      <a:endParaRPr lang="es-CO" sz="1100" b="1" i="0" u="none" strike="noStrike" kern="1200" dirty="0">
                        <a:solidFill>
                          <a:schemeClr val="tx1"/>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Valparaíso (36.2</a:t>
                      </a:r>
                      <a:r>
                        <a:rPr lang="es-CO" sz="1050" b="0" i="0" u="none" strike="noStrike" kern="1200" dirty="0" smtClean="0">
                          <a:solidFill>
                            <a:srgbClr val="000000"/>
                          </a:solidFill>
                          <a:effectLst/>
                          <a:latin typeface="Arial Narrow" panose="020B0606020202030204" pitchFamily="34" charset="0"/>
                          <a:ea typeface="+mn-ea"/>
                          <a:cs typeface="+mn-cs"/>
                        </a:rPr>
                        <a:t>).</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5635">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CESAR</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it-IT" sz="1050" b="0" i="0" u="none" strike="noStrike" kern="1200" dirty="0">
                          <a:solidFill>
                            <a:srgbClr val="000000"/>
                          </a:solidFill>
                          <a:effectLst/>
                          <a:latin typeface="Arial Narrow" panose="020B0606020202030204" pitchFamily="34" charset="0"/>
                          <a:ea typeface="+mn-ea"/>
                          <a:cs typeface="+mn-cs"/>
                        </a:rPr>
                        <a:t>Agustín Codazzi (35.4), Agustín Codazzi (</a:t>
                      </a:r>
                      <a:r>
                        <a:rPr lang="it-IT" sz="1050" b="0" i="0" u="none" strike="noStrike" kern="1200" dirty="0" smtClean="0">
                          <a:solidFill>
                            <a:srgbClr val="000000"/>
                          </a:solidFill>
                          <a:effectLst/>
                          <a:latin typeface="Arial Narrow" panose="020B0606020202030204" pitchFamily="34" charset="0"/>
                          <a:ea typeface="+mn-ea"/>
                          <a:cs typeface="+mn-cs"/>
                        </a:rPr>
                        <a:t>35.0), </a:t>
                      </a:r>
                      <a:r>
                        <a:rPr lang="it-IT" sz="1050" b="0" i="0" u="none" strike="noStrike" kern="1200" dirty="0">
                          <a:solidFill>
                            <a:srgbClr val="000000"/>
                          </a:solidFill>
                          <a:effectLst/>
                          <a:latin typeface="Arial Narrow" panose="020B0606020202030204" pitchFamily="34" charset="0"/>
                          <a:ea typeface="+mn-ea"/>
                          <a:cs typeface="+mn-cs"/>
                        </a:rPr>
                        <a:t>Pailitas (</a:t>
                      </a:r>
                      <a:r>
                        <a:rPr lang="it-IT" sz="1050" b="0" i="0" u="none" strike="noStrike" kern="1200" dirty="0" smtClean="0">
                          <a:solidFill>
                            <a:srgbClr val="000000"/>
                          </a:solidFill>
                          <a:effectLst/>
                          <a:latin typeface="Arial Narrow" panose="020B0606020202030204" pitchFamily="34" charset="0"/>
                          <a:ea typeface="+mn-ea"/>
                          <a:cs typeface="+mn-cs"/>
                        </a:rPr>
                        <a:t>35.0). </a:t>
                      </a:r>
                      <a:endParaRPr lang="it-IT"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5635">
                <a:tc>
                  <a:txBody>
                    <a:bodyPr/>
                    <a:lstStyle/>
                    <a:p>
                      <a:pPr algn="ctr" fontAlgn="ctr"/>
                      <a:r>
                        <a:rPr lang="es-CO" sz="1100" b="1" i="0" u="none" strike="noStrike" kern="1200" dirty="0" smtClean="0">
                          <a:solidFill>
                            <a:schemeClr val="tx1"/>
                          </a:solidFill>
                          <a:effectLst/>
                          <a:latin typeface="Arial Narrow" panose="020B0606020202030204" pitchFamily="34" charset="0"/>
                          <a:ea typeface="+mn-ea"/>
                          <a:cs typeface="+mn-cs"/>
                        </a:rPr>
                        <a:t>CÓRDOBA</a:t>
                      </a:r>
                      <a:endParaRPr lang="es-CO" sz="1100" b="1" i="0" u="none" strike="noStrike" kern="1200" dirty="0">
                        <a:solidFill>
                          <a:schemeClr val="tx1"/>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Montería (35.2</a:t>
                      </a:r>
                      <a:r>
                        <a:rPr lang="es-CO" sz="1050" b="0" i="0" u="none" strike="noStrike" kern="1200" dirty="0" smtClean="0">
                          <a:solidFill>
                            <a:srgbClr val="000000"/>
                          </a:solidFill>
                          <a:effectLst/>
                          <a:latin typeface="Arial Narrow" panose="020B0606020202030204" pitchFamily="34" charset="0"/>
                          <a:ea typeface="+mn-ea"/>
                          <a:cs typeface="+mn-cs"/>
                        </a:rPr>
                        <a:t>).</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0">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CUNDINAMARCA</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50" b="1" i="0" u="none" strike="noStrike" kern="1200" dirty="0" smtClean="0">
                          <a:solidFill>
                            <a:srgbClr val="000000"/>
                          </a:solidFill>
                          <a:effectLst/>
                          <a:latin typeface="Arial Narrow" panose="020B0606020202030204" pitchFamily="34" charset="0"/>
                          <a:ea typeface="+mn-ea"/>
                          <a:cs typeface="+mn-cs"/>
                        </a:rPr>
                        <a:t>Jerusalén </a:t>
                      </a:r>
                      <a:r>
                        <a:rPr lang="es-CO" sz="1050" b="1" i="0" u="none" strike="noStrike" kern="1200" dirty="0">
                          <a:solidFill>
                            <a:srgbClr val="000000"/>
                          </a:solidFill>
                          <a:effectLst/>
                          <a:latin typeface="Arial Narrow" panose="020B0606020202030204" pitchFamily="34" charset="0"/>
                          <a:ea typeface="+mn-ea"/>
                          <a:cs typeface="+mn-cs"/>
                        </a:rPr>
                        <a:t>(36.8</a:t>
                      </a:r>
                      <a:r>
                        <a:rPr lang="es-CO" sz="1050" b="1" i="0" u="none" strike="noStrike" kern="1200" dirty="0" smtClean="0">
                          <a:solidFill>
                            <a:srgbClr val="000000"/>
                          </a:solidFill>
                          <a:effectLst/>
                          <a:latin typeface="Arial Narrow" panose="020B0606020202030204" pitchFamily="34" charset="0"/>
                          <a:ea typeface="+mn-ea"/>
                          <a:cs typeface="+mn-cs"/>
                        </a:rPr>
                        <a:t>). </a:t>
                      </a:r>
                      <a:endParaRPr lang="es-CO" sz="1050" b="1"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5635">
                <a:tc>
                  <a:txBody>
                    <a:bodyPr/>
                    <a:lstStyle/>
                    <a:p>
                      <a:pPr algn="ctr" fontAlgn="ctr"/>
                      <a:r>
                        <a:rPr lang="es-CO" sz="1100" b="1" i="0" u="none" strike="noStrike" kern="1200" dirty="0">
                          <a:solidFill>
                            <a:schemeClr val="tx1"/>
                          </a:solidFill>
                          <a:effectLst/>
                          <a:latin typeface="Arial Narrow" panose="020B0606020202030204" pitchFamily="34" charset="0"/>
                          <a:ea typeface="+mn-ea"/>
                          <a:cs typeface="+mn-cs"/>
                        </a:rPr>
                        <a:t>LA GUAJIRA</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50" b="0" i="0" u="none" strike="noStrike" kern="1200" dirty="0">
                          <a:solidFill>
                            <a:srgbClr val="000000"/>
                          </a:solidFill>
                          <a:effectLst/>
                          <a:latin typeface="Arial Narrow" panose="020B0606020202030204" pitchFamily="34" charset="0"/>
                          <a:ea typeface="+mn-ea"/>
                          <a:cs typeface="+mn-cs"/>
                        </a:rPr>
                        <a:t>Manaure (35.2</a:t>
                      </a:r>
                      <a:r>
                        <a:rPr lang="es-CO" sz="1050" b="0" i="0" u="none" strike="noStrike" kern="1200" dirty="0" smtClean="0">
                          <a:solidFill>
                            <a:srgbClr val="000000"/>
                          </a:solidFill>
                          <a:effectLst/>
                          <a:latin typeface="Arial Narrow" panose="020B0606020202030204" pitchFamily="34" charset="0"/>
                          <a:ea typeface="+mn-ea"/>
                          <a:cs typeface="+mn-cs"/>
                        </a:rPr>
                        <a:t>).</a:t>
                      </a:r>
                      <a:endParaRPr lang="es-CO" sz="1050" b="0" i="0" u="none" strike="noStrike" kern="1200" dirty="0">
                        <a:solidFill>
                          <a:srgbClr val="000000"/>
                        </a:solidFill>
                        <a:effectLst/>
                        <a:latin typeface="Arial Narrow" panose="020B0606020202030204" pitchFamily="34" charset="0"/>
                        <a:ea typeface="+mn-ea"/>
                        <a:cs typeface="+mn-cs"/>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
        <p:nvSpPr>
          <p:cNvPr id="10" name="CuadroTexto 9"/>
          <p:cNvSpPr txBox="1"/>
          <p:nvPr/>
        </p:nvSpPr>
        <p:spPr>
          <a:xfrm>
            <a:off x="358043" y="1683816"/>
            <a:ext cx="5760000" cy="938719"/>
          </a:xfrm>
          <a:prstGeom prst="rect">
            <a:avLst/>
          </a:prstGeom>
          <a:solidFill>
            <a:schemeClr val="bg1">
              <a:alpha val="90000"/>
            </a:schemeClr>
          </a:solidFill>
        </p:spPr>
        <p:txBody>
          <a:bodyPr wrap="square" rtlCol="0">
            <a:spAutoFit/>
          </a:bodyPr>
          <a:lstStyle/>
          <a:p>
            <a:pPr algn="just"/>
            <a:r>
              <a:rPr lang="es-CO" sz="1100" dirty="0">
                <a:latin typeface="Arial Narrow" panose="020B0606020202030204" pitchFamily="34" charset="0"/>
                <a:cs typeface="Arial" panose="020B0604020202020204" pitchFamily="34" charset="0"/>
              </a:rPr>
              <a:t>Se aclara que las temperaturas indicadas en los municipios, realmente corresponden a aquellos puntos en los cuales el IDEAM tiene estaciones de monitoreo, pero no necesariamente quiere decir que el dato corresponda a las temperaturas que se presentaron directamente sobre el casco urbano en donde se concentra la mayor población. En ocasiones la estación sobre la cual se destaca el mayor valor de temperatura, a pesar de pertenecer al municipio, puede quedar alejada del centro poblado principal. </a:t>
            </a:r>
          </a:p>
        </p:txBody>
      </p:sp>
    </p:spTree>
    <p:extLst>
      <p:ext uri="{BB962C8B-B14F-4D97-AF65-F5344CB8AC3E}">
        <p14:creationId xmlns:p14="http://schemas.microsoft.com/office/powerpoint/2010/main" val="26619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80087" y="2154191"/>
            <a:ext cx="6165000" cy="3970318"/>
          </a:xfrm>
          <a:prstGeom prst="rect">
            <a:avLst/>
          </a:prstGeom>
          <a:noFill/>
        </p:spPr>
        <p:txBody>
          <a:bodyPr wrap="square">
            <a:spAutoFit/>
          </a:bodyPr>
          <a:lstStyle/>
          <a:p>
            <a:pPr algn="just"/>
            <a:r>
              <a:rPr lang="es-CO" sz="1200" dirty="0" smtClean="0">
                <a:latin typeface="Arial Narrow" panose="020B0606020202030204" pitchFamily="34" charset="0"/>
              </a:rPr>
              <a:t>Se mantiene </a:t>
            </a:r>
            <a:r>
              <a:rPr lang="es-CO" sz="1200" b="1" dirty="0" smtClean="0">
                <a:latin typeface="Arial Narrow" panose="020B0606020202030204" pitchFamily="34" charset="0"/>
              </a:rPr>
              <a:t>ALERTA AMARILLA </a:t>
            </a:r>
            <a:r>
              <a:rPr lang="es-CO" sz="1200" dirty="0">
                <a:latin typeface="Arial Narrow" panose="020B0606020202030204" pitchFamily="34" charset="0"/>
              </a:rPr>
              <a:t>por posibilidad de descensos significativos de las temperaturas mínimas del aire en horas de la </a:t>
            </a:r>
            <a:r>
              <a:rPr lang="es-CO" sz="1200" dirty="0" smtClean="0">
                <a:latin typeface="Arial Narrow" panose="020B0606020202030204" pitchFamily="34" charset="0"/>
              </a:rPr>
              <a:t>madrugada, lo que puede dar lugar a la ocurrencia de heladas agrometeorológicas. Por lo anterior, se sugiere a los agricultores, ganaderos y floricultores estar atentos a los boletines y comunicados emitidos por la entidad. En las últimas horas, las condiciones </a:t>
            </a:r>
            <a:r>
              <a:rPr lang="es-CO" sz="1200" dirty="0">
                <a:latin typeface="Arial Narrow" panose="020B0606020202030204" pitchFamily="34" charset="0"/>
              </a:rPr>
              <a:t>meteorológicas se han tornado más secas con cielos más despejados, condiciones que favorecen descensos de temperaturas mínimas en las madrugadas en algunos sectores </a:t>
            </a:r>
            <a:r>
              <a:rPr lang="es-CO" sz="1200" dirty="0" smtClean="0">
                <a:latin typeface="Arial Narrow" panose="020B0606020202030204" pitchFamily="34" charset="0"/>
              </a:rPr>
              <a:t>de Cundinamarca y Boyacá.  Se </a:t>
            </a:r>
            <a:r>
              <a:rPr lang="es-CO" sz="1200" dirty="0">
                <a:latin typeface="Arial Narrow" panose="020B0606020202030204" pitchFamily="34" charset="0"/>
              </a:rPr>
              <a:t>resaltan los siguientes </a:t>
            </a:r>
            <a:r>
              <a:rPr lang="es-CO" sz="1200" dirty="0" smtClean="0">
                <a:latin typeface="Arial Narrow" panose="020B0606020202030204" pitchFamily="34" charset="0"/>
              </a:rPr>
              <a:t>municipios (los valores indicados corresponden a temperaturas menores o iguales a 5.0°C):</a:t>
            </a:r>
            <a:endParaRPr lang="es-CO" sz="1200" dirty="0">
              <a:latin typeface="Arial Narrow" panose="020B0606020202030204" pitchFamily="34" charset="0"/>
            </a:endParaRPr>
          </a:p>
          <a:p>
            <a:pPr algn="just"/>
            <a:endParaRPr lang="es-CO" sz="1200" dirty="0">
              <a:latin typeface="Arial Narrow" panose="020B0606020202030204" pitchFamily="34" charset="0"/>
            </a:endParaRPr>
          </a:p>
          <a:p>
            <a:pPr algn="just"/>
            <a:endParaRPr lang="es-CO" sz="1200" dirty="0" smtClean="0">
              <a:latin typeface="Arial Narrow" panose="020B0606020202030204" pitchFamily="34" charset="0"/>
            </a:endParaRPr>
          </a:p>
          <a:p>
            <a:pPr algn="just"/>
            <a:endParaRPr lang="es-CO" sz="1200" dirty="0" smtClean="0">
              <a:latin typeface="Arial Narrow" panose="020B0606020202030204" pitchFamily="34" charset="0"/>
            </a:endParaRPr>
          </a:p>
          <a:p>
            <a:pPr algn="just"/>
            <a:endParaRPr lang="es-CO" sz="1200" dirty="0">
              <a:latin typeface="Arial Narrow" panose="020B0606020202030204" pitchFamily="34" charset="0"/>
            </a:endParaRPr>
          </a:p>
          <a:p>
            <a:pPr algn="just"/>
            <a:endParaRPr lang="es-CO" sz="1200" dirty="0" smtClean="0">
              <a:latin typeface="Arial Narrow" panose="020B0606020202030204" pitchFamily="34" charset="0"/>
            </a:endParaRPr>
          </a:p>
          <a:p>
            <a:pPr algn="just"/>
            <a:endParaRPr lang="es-CO" sz="1200" dirty="0">
              <a:latin typeface="Arial Narrow" panose="020B0606020202030204" pitchFamily="34" charset="0"/>
            </a:endParaRPr>
          </a:p>
          <a:p>
            <a:pPr algn="just"/>
            <a:endParaRPr lang="es-CO" sz="1200" dirty="0" smtClean="0">
              <a:latin typeface="Arial Narrow" panose="020B0606020202030204" pitchFamily="34" charset="0"/>
            </a:endParaRPr>
          </a:p>
          <a:p>
            <a:pPr algn="just"/>
            <a:endParaRPr lang="es-CO" sz="1200" dirty="0">
              <a:latin typeface="Arial Narrow" panose="020B0606020202030204" pitchFamily="34" charset="0"/>
            </a:endParaRPr>
          </a:p>
          <a:p>
            <a:pPr algn="just"/>
            <a:endParaRPr lang="es-CO" sz="1200" dirty="0" smtClean="0">
              <a:latin typeface="Arial Narrow" panose="020B0606020202030204" pitchFamily="34" charset="0"/>
            </a:endParaRPr>
          </a:p>
          <a:p>
            <a:pPr algn="just"/>
            <a:endParaRPr lang="es-CO" sz="1200" dirty="0">
              <a:latin typeface="Arial Narrow" panose="020B0606020202030204" pitchFamily="34" charset="0"/>
            </a:endParaRPr>
          </a:p>
          <a:p>
            <a:pPr algn="just"/>
            <a:r>
              <a:rPr lang="es-CO" sz="1200" dirty="0" smtClean="0">
                <a:latin typeface="Arial Narrow" panose="020B0606020202030204" pitchFamily="34" charset="0"/>
              </a:rPr>
              <a:t>El IDEAM mantendrá un monitoreo permanentemente </a:t>
            </a:r>
            <a:r>
              <a:rPr lang="es-CO" sz="1200" dirty="0">
                <a:latin typeface="Arial Narrow" panose="020B0606020202030204" pitchFamily="34" charset="0"/>
              </a:rPr>
              <a:t>las condiciones atmosféricas y en caso de ser necesario emitirá nuevos comunicados cuando las circunstancias así lo ameriten, debido a que este fenómeno es muy local y está sujeto a los cambios de las condiciones atmosféricas tales como la temperatura, nubosidad, vientos y la humedad</a:t>
            </a:r>
            <a:r>
              <a:rPr lang="es-CO" sz="1200" dirty="0" smtClean="0">
                <a:latin typeface="Arial Narrow" panose="020B0606020202030204" pitchFamily="34" charset="0"/>
              </a:rPr>
              <a:t>.</a:t>
            </a:r>
            <a:endParaRPr lang="es-CO" sz="1200" dirty="0">
              <a:latin typeface="Arial Narrow" panose="020B0606020202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655982437"/>
              </p:ext>
            </p:extLst>
          </p:nvPr>
        </p:nvGraphicFramePr>
        <p:xfrm>
          <a:off x="382468" y="3879175"/>
          <a:ext cx="5760237" cy="941439"/>
        </p:xfrm>
        <a:graphic>
          <a:graphicData uri="http://schemas.openxmlformats.org/drawingml/2006/table">
            <a:tbl>
              <a:tblPr/>
              <a:tblGrid>
                <a:gridCol w="992731"/>
                <a:gridCol w="4767506"/>
              </a:tblGrid>
              <a:tr h="225000">
                <a:tc gridSpan="2">
                  <a:txBody>
                    <a:bodyPr/>
                    <a:lstStyle/>
                    <a:p>
                      <a:pPr algn="ctr"/>
                      <a:r>
                        <a:rPr lang="es-CO" sz="1400" b="1" kern="1200" dirty="0" smtClean="0">
                          <a:solidFill>
                            <a:srgbClr val="00446B"/>
                          </a:solidFill>
                          <a:latin typeface="Arial Narrow" panose="020B0606020202030204" pitchFamily="34" charset="0"/>
                          <a:ea typeface="+mn-ea"/>
                          <a:cs typeface="+mn-cs"/>
                        </a:rPr>
                        <a:t>REGIÓN</a:t>
                      </a:r>
                      <a:r>
                        <a:rPr lang="es-CO" sz="1400" b="1" kern="1200" baseline="0" dirty="0" smtClean="0">
                          <a:solidFill>
                            <a:srgbClr val="00446B"/>
                          </a:solidFill>
                          <a:latin typeface="Arial Narrow" panose="020B0606020202030204" pitchFamily="34" charset="0"/>
                          <a:ea typeface="+mn-ea"/>
                          <a:cs typeface="+mn-cs"/>
                        </a:rPr>
                        <a:t> ANDINA</a:t>
                      </a:r>
                      <a:endParaRPr lang="es-CO" sz="1400" b="1" kern="1200" dirty="0">
                        <a:solidFill>
                          <a:srgbClr val="00446B"/>
                        </a:solidFill>
                        <a:latin typeface="Arial Narrow" panose="020B0606020202030204" pitchFamily="34" charset="0"/>
                        <a:ea typeface="+mn-ea"/>
                        <a:cs typeface="+mn-cs"/>
                      </a:endParaRPr>
                    </a:p>
                  </a:txBody>
                  <a:tcPr marL="54000" marR="54000" marT="54000" marB="54000">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tr>
              <a:tr h="192039">
                <a:tc rowSpan="2">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ALERTA </a:t>
                      </a:r>
                    </a:p>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AMARILLA</a:t>
                      </a:r>
                      <a:endParaRPr lang="es-CO" sz="1100" b="1" i="1" dirty="0" smtClean="0">
                        <a:solidFill>
                          <a:schemeClr val="tx1"/>
                        </a:solidFill>
                        <a:effectLst/>
                        <a:latin typeface="Arial Narrow" panose="020B0606020202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06200">
                <a:tc vMerge="1">
                  <a:txBody>
                    <a:bodyPr/>
                    <a:lstStyle/>
                    <a:p>
                      <a:pPr algn="ctr"/>
                      <a:endParaRPr lang="es-CO" sz="1100" b="1" i="1" dirty="0">
                        <a:solidFill>
                          <a:schemeClr val="tx1"/>
                        </a:solidFill>
                        <a:effectLst/>
                        <a:latin typeface="Arial Narrow" panose="020B0606020202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just"/>
                      <a:r>
                        <a:rPr lang="es-CO" sz="1050" b="1" dirty="0" smtClean="0">
                          <a:latin typeface="ArialNarrow"/>
                        </a:rPr>
                        <a:t>BOYACÁ</a:t>
                      </a:r>
                      <a:r>
                        <a:rPr lang="es-CO" sz="1050" kern="1200" dirty="0" smtClean="0">
                          <a:solidFill>
                            <a:schemeClr val="tx1"/>
                          </a:solidFill>
                          <a:latin typeface="ArialNarrow"/>
                          <a:ea typeface="+mn-ea"/>
                          <a:cs typeface="+mn-cs"/>
                        </a:rPr>
                        <a:t>: Chita (4.6), Saboya (4.8). </a:t>
                      </a:r>
                    </a:p>
                    <a:p>
                      <a:pPr algn="just"/>
                      <a:r>
                        <a:rPr lang="es-CO" sz="1050" b="1" dirty="0" smtClean="0">
                          <a:latin typeface="ArialNarrow"/>
                        </a:rPr>
                        <a:t>CUNDINAMARCA</a:t>
                      </a:r>
                      <a:r>
                        <a:rPr lang="es-CO" sz="1050" dirty="0" smtClean="0">
                          <a:latin typeface="ArialNarrow"/>
                        </a:rPr>
                        <a:t>: </a:t>
                      </a:r>
                      <a:r>
                        <a:rPr lang="es-CO" sz="1050" b="0" dirty="0" smtClean="0">
                          <a:latin typeface="ArialNarrow"/>
                        </a:rPr>
                        <a:t>Madrid (4.5).</a:t>
                      </a:r>
                    </a:p>
                  </a:txBody>
                  <a:tcPr marL="54000" marR="54000" marT="54000" marB="54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873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55087" y="824119"/>
            <a:ext cx="4815000" cy="276999"/>
          </a:xfrm>
          <a:prstGeom prst="rect">
            <a:avLst/>
          </a:prstGeom>
          <a:noFill/>
        </p:spPr>
        <p:txBody>
          <a:bodyPr wrap="square" rtlCol="0">
            <a:spAutoFit/>
          </a:bodyPr>
          <a:lstStyle/>
          <a:p>
            <a:pPr algn="ctr"/>
            <a:r>
              <a:rPr lang="es-CO" sz="1200" b="1" dirty="0" smtClean="0">
                <a:solidFill>
                  <a:schemeClr val="accent1">
                    <a:lumMod val="75000"/>
                  </a:schemeClr>
                </a:solidFill>
                <a:latin typeface="Arial Narrow" panose="020B0606020202030204" pitchFamily="34" charset="0"/>
                <a:cs typeface="Arial" panose="020B0604020202020204" pitchFamily="34" charset="0"/>
              </a:rPr>
              <a:t>Martes </a:t>
            </a:r>
            <a:r>
              <a:rPr lang="es-CO" sz="1200" b="1" dirty="0">
                <a:solidFill>
                  <a:schemeClr val="accent1">
                    <a:lumMod val="75000"/>
                  </a:schemeClr>
                </a:solidFill>
                <a:latin typeface="Arial Narrow" panose="020B0606020202030204" pitchFamily="34" charset="0"/>
                <a:cs typeface="Arial" panose="020B0604020202020204" pitchFamily="34" charset="0"/>
              </a:rPr>
              <a:t>26 </a:t>
            </a:r>
            <a:r>
              <a:rPr lang="es-CO" sz="1200" b="1" dirty="0" smtClean="0">
                <a:solidFill>
                  <a:schemeClr val="accent1">
                    <a:lumMod val="75000"/>
                  </a:schemeClr>
                </a:solidFill>
                <a:latin typeface="Arial Narrow" panose="020B0606020202030204" pitchFamily="34" charset="0"/>
                <a:cs typeface="Arial" panose="020B0604020202020204" pitchFamily="34" charset="0"/>
              </a:rPr>
              <a:t>y miércoles 27 de diciembre de 2017</a:t>
            </a:r>
            <a:endParaRPr lang="es-CO" sz="1200" b="1" dirty="0">
              <a:solidFill>
                <a:schemeClr val="accent1">
                  <a:lumMod val="75000"/>
                </a:schemeClr>
              </a:solidFill>
              <a:latin typeface="Arial Narrow" panose="020B060602020203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77230171"/>
              </p:ext>
            </p:extLst>
          </p:nvPr>
        </p:nvGraphicFramePr>
        <p:xfrm>
          <a:off x="90087" y="1224175"/>
          <a:ext cx="6300000" cy="6266820"/>
        </p:xfrm>
        <a:graphic>
          <a:graphicData uri="http://schemas.openxmlformats.org/drawingml/2006/table">
            <a:tbl>
              <a:tblPr firstRow="1" firstCol="1" bandRow="1">
                <a:tableStyleId>{BC89EF96-8CEA-46FF-86C4-4CE0E7609802}</a:tableStyleId>
              </a:tblPr>
              <a:tblGrid>
                <a:gridCol w="1178417">
                  <a:extLst>
                    <a:ext uri="{9D8B030D-6E8A-4147-A177-3AD203B41FA5}">
                      <a16:colId xmlns="" xmlns:a16="http://schemas.microsoft.com/office/drawing/2014/main" val="20000"/>
                    </a:ext>
                  </a:extLst>
                </a:gridCol>
                <a:gridCol w="5121583">
                  <a:extLst>
                    <a:ext uri="{9D8B030D-6E8A-4147-A177-3AD203B41FA5}">
                      <a16:colId xmlns="" xmlns:a16="http://schemas.microsoft.com/office/drawing/2014/main" val="20001"/>
                    </a:ext>
                  </a:extLst>
                </a:gridCol>
              </a:tblGrid>
              <a:tr h="0">
                <a:tc>
                  <a:txBody>
                    <a:bodyPr/>
                    <a:lstStyle/>
                    <a:p>
                      <a:pPr algn="l">
                        <a:spcAft>
                          <a:spcPts val="0"/>
                        </a:spcAft>
                      </a:pPr>
                      <a:r>
                        <a:rPr lang="es-CO" sz="130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extLst>
                  <a:ext uri="{0D108BD9-81ED-4DB2-BD59-A6C34878D82A}">
                    <a16:rowId xmlns="" xmlns:a16="http://schemas.microsoft.com/office/drawing/2014/main" val="10000"/>
                  </a:ext>
                </a:extLst>
              </a:tr>
              <a:tr h="62334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SABANA DE BOGOTÁ</a:t>
                      </a: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La tarde capitalina se espera cielo entre parcial a mayormente nublado, con probabilidad de lluvias ligeras en el oriente y de lloviznas en sectores de las zonas norte, sur y occidente de la capital.</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la noche, se prevé condiciones de cielo mayormente cubierto con predominio de tiempo seco en amplios sectores del área, no se descartan lloviznas en la zona norte y oriente de la ciudad</a:t>
                      </a: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la mañana, prevalecerán condiciones de cielo entre parcial y mayormente cubierto con posibilidad de lloviznas en las zonas oriente, sur y occidente de la ciudad. En la tarde, se prevé continuidad de la condición nubosa con intervalos soleados y lluvias de variada intensidad en amplios sectores, las más fuertes se esperan en la zona oriente y occidente de la ciudad. La noche capitalina, presentara condiciones de cielo mayormente cubierto con predominio de tiempo seco, no se descartan lloviznas en la zona norte y oriental de la capital."</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62118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CARIBE</a:t>
                      </a: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La región se caracterizará por el cielo parcialmente cubierto, se estima presencia de lluvias ligeras en sectores de Córdoba, sur de Bolívar, finalizando la tarde no se descartan lluvias ligeras en el sur de La Guajira y norte de Magdalena. En la noche se estima cielo parcialmente nublado en la región con predominio de tiempo seco. No se descartan lluvias ligeras sobre Córdoba</a:t>
                      </a: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La mañana y parte de la tarde prevalecerá con condiciones secas y cielo entre ligera y parcialmente nublado; se estiman algunas lluvias entrada la tarde en sectores del sur de la región. En horas de la noche se estima mayor nubosidad y presencia de lluvias en Córdoba sectores del sur de Bolívar y posibilidad de lloviznas al norte de Cesar.</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73908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ARCHIPIÉLAGO DE</a:t>
                      </a:r>
                    </a:p>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SAN ANDRÉS,</a:t>
                      </a:r>
                    </a:p>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PROVIDENCIA Y</a:t>
                      </a:r>
                    </a:p>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SANTA CATALINA</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la tarde son estimadas condiciones de cielo entre ligera y parcialmente nublado con tiempo seco. En horas de la noche predominará el cielo entre ligera y parcialmente cubierto con predominio de tiempo seco.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el día perdurarán condiciones de tiempo seco, con escasa nubosidad y amplios intervalos de sol durante la jornada.</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54702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MAR CARIBE</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Predominio de condiciones secas con cielo seminublado para el área marítima nacional. No se descartan lluvias de carácter ligero en el golfo de Urabá.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prevén condiciones secas en la mayor parte de la zona marítima con escasa nubosidad, salvo alguna nubosidad en el Golfo de Urabá y algunos sectores de mar adentro.</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58500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ANDINA</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la tarde la principal condición será el cielo entre parcial a mayormente cubierto en la región con probabilidad de lluvias en sectores de Cundinamarca, Antioquia, Boyacá, Caldas, Risaralda, sectores de Huila, norte de Tolima, oriente de Norte de Santander y sur de Santander. Para la noche son posibles lluvias en el sur de Huila, eje Cafetero, sectores de Antioquia, Tolima y sectores del sur de Santander.</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prevé lluvias en amplios sectores de Antioquia, Boyacá, Eje Cafetero, sectores de Tolima, Huila, centro y sur de Santander, norte de Cundinamarca y sur de la región andina. En especial se estima que se presenten en la mañana y la tarde, para la noche disminución en la intensidad.</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9429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a 24"/>
          <p:cNvGraphicFramePr>
            <a:graphicFrameLocks noGrp="1"/>
          </p:cNvGraphicFramePr>
          <p:nvPr>
            <p:extLst>
              <p:ext uri="{D42A27DB-BD31-4B8C-83A1-F6EECF244321}">
                <p14:modId xmlns:p14="http://schemas.microsoft.com/office/powerpoint/2010/main" val="3221572303"/>
              </p:ext>
            </p:extLst>
          </p:nvPr>
        </p:nvGraphicFramePr>
        <p:xfrm>
          <a:off x="90087" y="1329715"/>
          <a:ext cx="6300000" cy="5466720"/>
        </p:xfrm>
        <a:graphic>
          <a:graphicData uri="http://schemas.openxmlformats.org/drawingml/2006/table">
            <a:tbl>
              <a:tblPr firstRow="1" firstCol="1" bandRow="1">
                <a:tableStyleId>{BC89EF96-8CEA-46FF-86C4-4CE0E7609802}</a:tableStyleId>
              </a:tblPr>
              <a:tblGrid>
                <a:gridCol w="1178417">
                  <a:extLst>
                    <a:ext uri="{9D8B030D-6E8A-4147-A177-3AD203B41FA5}">
                      <a16:colId xmlns="" xmlns:a16="http://schemas.microsoft.com/office/drawing/2014/main" val="20000"/>
                    </a:ext>
                  </a:extLst>
                </a:gridCol>
                <a:gridCol w="5121583">
                  <a:extLst>
                    <a:ext uri="{9D8B030D-6E8A-4147-A177-3AD203B41FA5}">
                      <a16:colId xmlns="" xmlns:a16="http://schemas.microsoft.com/office/drawing/2014/main" val="20001"/>
                    </a:ext>
                  </a:extLst>
                </a:gridCol>
              </a:tblGrid>
              <a:tr h="0">
                <a:tc>
                  <a:txBody>
                    <a:bodyPr/>
                    <a:lstStyle/>
                    <a:p>
                      <a:pPr algn="l">
                        <a:spcAft>
                          <a:spcPts val="0"/>
                        </a:spcAft>
                      </a:pPr>
                      <a:r>
                        <a:rPr lang="es-CO" sz="130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extLst>
                  <a:ext uri="{0D108BD9-81ED-4DB2-BD59-A6C34878D82A}">
                    <a16:rowId xmlns="" xmlns:a16="http://schemas.microsoft.com/office/drawing/2014/main" val="10000"/>
                  </a:ext>
                </a:extLst>
              </a:tr>
              <a:tr h="62334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INSULAR PACÍFICO</a:t>
                      </a: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la jornada se prevé bastante nubosidad  con presencia de lluvias de variada intensidad  en Gorgona y en Malpelo, de mayor intensidad en Gorgona.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 cielo entre parcial y mayormente cubierto, con probabilidad de lluvias en horas de la mañana y tarde en Gorgona y Malpelo, se estima que sean de carácter moderado.</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78078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PACÍFICO</a:t>
                      </a: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la tarde se prevé intensificación de las lluvias en amplios sectores de la región, Valle del Cauca, Cauca, Nariño con lluvias moderadas; lluvias entre moderadas y fuertes en el centro y norte de Chocó. La noche presentará cielo mayormente cubierto con lluvias persistentes en  el litoral de Chocó y en los departamentos de Valle del Cauca, Cauca y Nariño.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 ocurrencia de lluvias en diferentes sectores de  Chocó, en Valle, Cauca y norte de Nariño con abundante nubosidad, actividad que se registrará con mayor actividad tanto en la tarde como en la noche.</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75360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OCÉANO PACÍFICO</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La zona marítima tendrá abundante nubosidad y tiempo lluvioso especialmente  al centro y sur  de la cuenca durante la jornada. Las lluvias serán de carácter moderado.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prevé cielo entre parcial y mayormente cubierto durante la jornada, lluvias de mayor intensidad se presentarán en horas de la madrugada y la mañana, sin embargo, la noche también registrará por algunos momentos lluvias intensas.</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3"/>
                  </a:ext>
                </a:extLst>
              </a:tr>
              <a:tr h="840286">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ORINOQUIA</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Condiciones de cielo entre ligero y parcialmente nublado con predominio de tiempo seco prevalecerán en toda la región a excepción del piedemonte donde tendrá la probabilidad de lloviznas o lluvias ligeras. En la noche se mantendrían condiciones de tiempo seco con cielo parcialmente nublado, sin embargo, en el piedemonte de Meta y del sur de Casanare es probable la ocurrencia de lloviznas.</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La jornada se caracterizará por presentar tiempo seco y cielo entre ligero y parcialmente cubierto, salvo algunas lluvias en el centro y sur de Vichada en horas de la tarde y parte de la noche, además por presencia de lluvias ligeras en sectores del Piedemonte de Meta.</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58500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AMAZONIA</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MARTES.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la tarde se estima mayor nubosidad con lluvias moderadas en Vaupés, Amazonas, oriente de Caquetá y en Guainía; lluvias ligeras en el piedemonte de Putumayo.  Tiempo seco y cielo </a:t>
                      </a:r>
                      <a:r>
                        <a:rPr lang="es-CO" sz="1050" b="0" kern="1200" spc="0" baseline="0" dirty="0" err="1"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semicubierto</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 en el resto de la región. En la noche se estiman lluvias en el Piedemonte, Vaupés, Guainía y Amazonas.</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MIÉRCOLES. </a:t>
                      </a:r>
                      <a:r>
                        <a:rPr lang="es-CO" sz="1050" b="0" kern="120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la región, se prevé lluvias moderadas en Amazonas, Vaupés, sectores de Guaviare y Guainía en horas de la tarde; lloviznas en el piedemonte amazónico.</a:t>
                      </a: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4" name="CuadroTexto 3"/>
          <p:cNvSpPr txBox="1"/>
          <p:nvPr/>
        </p:nvSpPr>
        <p:spPr>
          <a:xfrm>
            <a:off x="855087" y="824119"/>
            <a:ext cx="4815000" cy="276999"/>
          </a:xfrm>
          <a:prstGeom prst="rect">
            <a:avLst/>
          </a:prstGeom>
          <a:noFill/>
        </p:spPr>
        <p:txBody>
          <a:bodyPr wrap="square" rtlCol="0">
            <a:spAutoFit/>
          </a:bodyPr>
          <a:lstStyle/>
          <a:p>
            <a:pPr algn="ctr"/>
            <a:r>
              <a:rPr lang="es-CO" sz="1200" b="1" dirty="0">
                <a:solidFill>
                  <a:schemeClr val="accent1">
                    <a:lumMod val="75000"/>
                  </a:schemeClr>
                </a:solidFill>
                <a:latin typeface="Arial Narrow" panose="020B0606020202030204" pitchFamily="34" charset="0"/>
                <a:cs typeface="Arial" panose="020B0604020202020204" pitchFamily="34" charset="0"/>
              </a:rPr>
              <a:t>Martes 26 y miércoles 27 de diciembre de 2017</a:t>
            </a:r>
          </a:p>
        </p:txBody>
      </p:sp>
    </p:spTree>
    <p:extLst>
      <p:ext uri="{BB962C8B-B14F-4D97-AF65-F5344CB8AC3E}">
        <p14:creationId xmlns:p14="http://schemas.microsoft.com/office/powerpoint/2010/main" val="3226773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80087" y="6046795"/>
            <a:ext cx="2925000" cy="405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CuadroTexto 4"/>
          <p:cNvSpPr txBox="1"/>
          <p:nvPr/>
        </p:nvSpPr>
        <p:spPr>
          <a:xfrm>
            <a:off x="0" y="1681796"/>
            <a:ext cx="3218458" cy="365091"/>
          </a:xfrm>
          <a:prstGeom prst="rect">
            <a:avLst/>
          </a:prstGeom>
          <a:noFill/>
        </p:spPr>
        <p:txBody>
          <a:bodyPr wrap="square" lIns="72000" tIns="36000" rIns="72000" bIns="36000" rtlCol="0">
            <a:spAutoFit/>
          </a:bodyPr>
          <a:lstStyle/>
          <a:p>
            <a:pPr algn="just"/>
            <a:r>
              <a:rPr lang="es-CO" sz="950" b="1" spc="-20" dirty="0">
                <a:solidFill>
                  <a:schemeClr val="tx1">
                    <a:lumMod val="75000"/>
                    <a:lumOff val="25000"/>
                  </a:schemeClr>
                </a:solidFill>
                <a:latin typeface="Arial Narrow" panose="020B0606020202030204" pitchFamily="34" charset="0"/>
              </a:rPr>
              <a:t>Precipitación </a:t>
            </a:r>
            <a:r>
              <a:rPr lang="es-CO" sz="950" b="1" spc="-20" dirty="0" smtClean="0">
                <a:solidFill>
                  <a:schemeClr val="tx1">
                    <a:lumMod val="75000"/>
                    <a:lumOff val="25000"/>
                  </a:schemeClr>
                </a:solidFill>
                <a:latin typeface="Arial Narrow" panose="020B0606020202030204" pitchFamily="34" charset="0"/>
              </a:rPr>
              <a:t>diaria: </a:t>
            </a:r>
            <a:r>
              <a:rPr lang="es-CO" sz="950" spc="-20" dirty="0">
                <a:solidFill>
                  <a:schemeClr val="tx1">
                    <a:lumMod val="75000"/>
                    <a:lumOff val="25000"/>
                  </a:schemeClr>
                </a:solidFill>
                <a:latin typeface="Arial Narrow" panose="020B0606020202030204" pitchFamily="34" charset="0"/>
              </a:rPr>
              <a:t>desde las </a:t>
            </a:r>
            <a:r>
              <a:rPr lang="es-CO" sz="950" spc="-20" dirty="0" smtClean="0">
                <a:solidFill>
                  <a:schemeClr val="tx1">
                    <a:lumMod val="75000"/>
                    <a:lumOff val="25000"/>
                  </a:schemeClr>
                </a:solidFill>
                <a:latin typeface="Arial Narrow" panose="020B0606020202030204" pitchFamily="34" charset="0"/>
              </a:rPr>
              <a:t>7:00 </a:t>
            </a:r>
            <a:r>
              <a:rPr lang="es-CO" sz="950" spc="-20" dirty="0">
                <a:solidFill>
                  <a:schemeClr val="tx1">
                    <a:lumMod val="75000"/>
                    <a:lumOff val="25000"/>
                  </a:schemeClr>
                </a:solidFill>
                <a:latin typeface="Arial Narrow" panose="020B0606020202030204" pitchFamily="34" charset="0"/>
              </a:rPr>
              <a:t>a</a:t>
            </a:r>
            <a:r>
              <a:rPr lang="es-CO" sz="950" spc="-20" dirty="0" smtClean="0">
                <a:solidFill>
                  <a:schemeClr val="tx1">
                    <a:lumMod val="75000"/>
                    <a:lumOff val="25000"/>
                  </a:schemeClr>
                </a:solidFill>
                <a:latin typeface="Arial Narrow" panose="020B0606020202030204" pitchFamily="34" charset="0"/>
              </a:rPr>
              <a:t>. m</a:t>
            </a:r>
            <a:r>
              <a:rPr lang="es-CO" sz="950" spc="-20" dirty="0">
                <a:solidFill>
                  <a:schemeClr val="tx1">
                    <a:lumMod val="75000"/>
                    <a:lumOff val="25000"/>
                  </a:schemeClr>
                </a:solidFill>
                <a:latin typeface="Arial Narrow" panose="020B0606020202030204" pitchFamily="34" charset="0"/>
              </a:rPr>
              <a:t>. del </a:t>
            </a:r>
            <a:r>
              <a:rPr lang="es-CO" sz="950" spc="-20" dirty="0" smtClean="0">
                <a:solidFill>
                  <a:schemeClr val="tx1">
                    <a:lumMod val="75000"/>
                    <a:lumOff val="25000"/>
                  </a:schemeClr>
                </a:solidFill>
                <a:latin typeface="Arial Narrow" panose="020B0606020202030204" pitchFamily="34" charset="0"/>
              </a:rPr>
              <a:t>día lunes 25 de diciembre hasta </a:t>
            </a:r>
            <a:r>
              <a:rPr lang="es-CO" sz="950" spc="-20" dirty="0">
                <a:solidFill>
                  <a:schemeClr val="tx1">
                    <a:lumMod val="75000"/>
                    <a:lumOff val="25000"/>
                  </a:schemeClr>
                </a:solidFill>
                <a:latin typeface="Arial Narrow" panose="020B0606020202030204" pitchFamily="34" charset="0"/>
              </a:rPr>
              <a:t>las </a:t>
            </a:r>
            <a:r>
              <a:rPr lang="es-CO" sz="950" spc="-20" dirty="0" smtClean="0">
                <a:solidFill>
                  <a:schemeClr val="tx1">
                    <a:lumMod val="75000"/>
                    <a:lumOff val="25000"/>
                  </a:schemeClr>
                </a:solidFill>
                <a:latin typeface="Arial Narrow" panose="020B0606020202030204" pitchFamily="34" charset="0"/>
              </a:rPr>
              <a:t>7:00 </a:t>
            </a:r>
            <a:r>
              <a:rPr lang="es-CO" sz="950" spc="-20" dirty="0">
                <a:solidFill>
                  <a:schemeClr val="tx1">
                    <a:lumMod val="75000"/>
                    <a:lumOff val="25000"/>
                  </a:schemeClr>
                </a:solidFill>
                <a:latin typeface="Arial Narrow" panose="020B0606020202030204" pitchFamily="34" charset="0"/>
              </a:rPr>
              <a:t>a</a:t>
            </a:r>
            <a:r>
              <a:rPr lang="es-CO" sz="950" spc="-20" dirty="0" smtClean="0">
                <a:solidFill>
                  <a:schemeClr val="tx1">
                    <a:lumMod val="75000"/>
                    <a:lumOff val="25000"/>
                  </a:schemeClr>
                </a:solidFill>
                <a:latin typeface="Arial Narrow" panose="020B0606020202030204" pitchFamily="34" charset="0"/>
              </a:rPr>
              <a:t>. m</a:t>
            </a:r>
            <a:r>
              <a:rPr lang="es-CO" sz="950" spc="-20" dirty="0">
                <a:solidFill>
                  <a:schemeClr val="tx1">
                    <a:lumMod val="75000"/>
                    <a:lumOff val="25000"/>
                  </a:schemeClr>
                </a:solidFill>
                <a:latin typeface="Arial Narrow" panose="020B0606020202030204" pitchFamily="34" charset="0"/>
              </a:rPr>
              <a:t>. </a:t>
            </a:r>
            <a:r>
              <a:rPr lang="es-CO" sz="950" spc="-20" dirty="0" smtClean="0">
                <a:solidFill>
                  <a:schemeClr val="tx1">
                    <a:lumMod val="75000"/>
                    <a:lumOff val="25000"/>
                  </a:schemeClr>
                </a:solidFill>
                <a:latin typeface="Arial Narrow" panose="020B0606020202030204" pitchFamily="34" charset="0"/>
              </a:rPr>
              <a:t>del día martes 26 de diciembre de 2017.</a:t>
            </a:r>
            <a:endParaRPr lang="es-CO" sz="950" spc="-20" dirty="0">
              <a:solidFill>
                <a:schemeClr val="tx1">
                  <a:lumMod val="75000"/>
                  <a:lumOff val="25000"/>
                </a:schemeClr>
              </a:solidFill>
              <a:latin typeface="Arial Narrow" panose="020B0606020202030204" pitchFamily="34" charset="0"/>
            </a:endParaRPr>
          </a:p>
        </p:txBody>
      </p:sp>
      <p:sp>
        <p:nvSpPr>
          <p:cNvPr id="8" name="CuadroTexto 7"/>
          <p:cNvSpPr txBox="1"/>
          <p:nvPr/>
        </p:nvSpPr>
        <p:spPr>
          <a:xfrm>
            <a:off x="3218459" y="1658227"/>
            <a:ext cx="3261734" cy="365091"/>
          </a:xfrm>
          <a:prstGeom prst="rect">
            <a:avLst/>
          </a:prstGeom>
          <a:noFill/>
        </p:spPr>
        <p:txBody>
          <a:bodyPr wrap="square" lIns="72000" tIns="36000" rIns="72000" bIns="36000" rtlCol="0">
            <a:spAutoFit/>
          </a:bodyPr>
          <a:lstStyle/>
          <a:p>
            <a:pPr algn="just"/>
            <a:r>
              <a:rPr lang="es-CO" sz="950" b="1" spc="-30" dirty="0">
                <a:solidFill>
                  <a:schemeClr val="tx1">
                    <a:lumMod val="75000"/>
                    <a:lumOff val="25000"/>
                  </a:schemeClr>
                </a:solidFill>
                <a:latin typeface="Arial Narrow" panose="020B0606020202030204" pitchFamily="34" charset="0"/>
              </a:rPr>
              <a:t>Precipitación de los últimos 3 </a:t>
            </a:r>
            <a:r>
              <a:rPr lang="es-CO" sz="950" b="1" spc="-30" dirty="0" smtClean="0">
                <a:solidFill>
                  <a:schemeClr val="tx1">
                    <a:lumMod val="75000"/>
                    <a:lumOff val="25000"/>
                  </a:schemeClr>
                </a:solidFill>
                <a:latin typeface="Arial Narrow" panose="020B0606020202030204" pitchFamily="34" charset="0"/>
              </a:rPr>
              <a:t>días: </a:t>
            </a:r>
            <a:r>
              <a:rPr lang="es-CO" sz="950" spc="-30" dirty="0">
                <a:solidFill>
                  <a:schemeClr val="tx1">
                    <a:lumMod val="75000"/>
                    <a:lumOff val="25000"/>
                  </a:schemeClr>
                </a:solidFill>
                <a:latin typeface="Arial Narrow" panose="020B0606020202030204" pitchFamily="34" charset="0"/>
              </a:rPr>
              <a:t>desde las </a:t>
            </a:r>
            <a:r>
              <a:rPr lang="es-CO" sz="950" spc="-30" dirty="0" smtClean="0">
                <a:solidFill>
                  <a:schemeClr val="tx1">
                    <a:lumMod val="75000"/>
                    <a:lumOff val="25000"/>
                  </a:schemeClr>
                </a:solidFill>
                <a:latin typeface="Arial Narrow" panose="020B0606020202030204" pitchFamily="34" charset="0"/>
              </a:rPr>
              <a:t>7:00 </a:t>
            </a:r>
            <a:r>
              <a:rPr lang="es-CO" sz="950" spc="-30" dirty="0">
                <a:solidFill>
                  <a:schemeClr val="tx1">
                    <a:lumMod val="75000"/>
                    <a:lumOff val="25000"/>
                  </a:schemeClr>
                </a:solidFill>
                <a:latin typeface="Arial Narrow" panose="020B0606020202030204" pitchFamily="34" charset="0"/>
              </a:rPr>
              <a:t>a</a:t>
            </a:r>
            <a:r>
              <a:rPr lang="es-CO" sz="950" spc="-30" dirty="0" smtClean="0">
                <a:solidFill>
                  <a:schemeClr val="tx1">
                    <a:lumMod val="75000"/>
                    <a:lumOff val="25000"/>
                  </a:schemeClr>
                </a:solidFill>
                <a:latin typeface="Arial Narrow" panose="020B0606020202030204" pitchFamily="34" charset="0"/>
              </a:rPr>
              <a:t>. m</a:t>
            </a:r>
            <a:r>
              <a:rPr lang="es-CO" sz="950" spc="-30" dirty="0">
                <a:solidFill>
                  <a:schemeClr val="tx1">
                    <a:lumMod val="75000"/>
                    <a:lumOff val="25000"/>
                  </a:schemeClr>
                </a:solidFill>
                <a:latin typeface="Arial Narrow" panose="020B0606020202030204" pitchFamily="34" charset="0"/>
              </a:rPr>
              <a:t>. del </a:t>
            </a:r>
            <a:r>
              <a:rPr lang="es-CO" sz="950" spc="-30" dirty="0" smtClean="0">
                <a:solidFill>
                  <a:schemeClr val="tx1">
                    <a:lumMod val="75000"/>
                    <a:lumOff val="25000"/>
                  </a:schemeClr>
                </a:solidFill>
                <a:latin typeface="Arial Narrow" panose="020B0606020202030204" pitchFamily="34" charset="0"/>
              </a:rPr>
              <a:t>día sábado 23 de diciembre </a:t>
            </a:r>
            <a:r>
              <a:rPr lang="es-CO" sz="950" spc="-30" dirty="0">
                <a:solidFill>
                  <a:schemeClr val="tx1">
                    <a:lumMod val="75000"/>
                    <a:lumOff val="25000"/>
                  </a:schemeClr>
                </a:solidFill>
                <a:latin typeface="Arial Narrow" panose="020B0606020202030204" pitchFamily="34" charset="0"/>
              </a:rPr>
              <a:t>hasta las </a:t>
            </a:r>
            <a:r>
              <a:rPr lang="es-CO" sz="950" spc="-30" dirty="0" smtClean="0">
                <a:solidFill>
                  <a:schemeClr val="tx1">
                    <a:lumMod val="75000"/>
                    <a:lumOff val="25000"/>
                  </a:schemeClr>
                </a:solidFill>
                <a:latin typeface="Arial Narrow" panose="020B0606020202030204" pitchFamily="34" charset="0"/>
              </a:rPr>
              <a:t>7:00 </a:t>
            </a:r>
            <a:r>
              <a:rPr lang="es-CO" sz="950" spc="-30" dirty="0">
                <a:solidFill>
                  <a:schemeClr val="tx1">
                    <a:lumMod val="75000"/>
                    <a:lumOff val="25000"/>
                  </a:schemeClr>
                </a:solidFill>
                <a:latin typeface="Arial Narrow" panose="020B0606020202030204" pitchFamily="34" charset="0"/>
              </a:rPr>
              <a:t>a</a:t>
            </a:r>
            <a:r>
              <a:rPr lang="es-CO" sz="950" spc="-30" dirty="0" smtClean="0">
                <a:solidFill>
                  <a:schemeClr val="tx1">
                    <a:lumMod val="75000"/>
                    <a:lumOff val="25000"/>
                  </a:schemeClr>
                </a:solidFill>
                <a:latin typeface="Arial Narrow" panose="020B0606020202030204" pitchFamily="34" charset="0"/>
              </a:rPr>
              <a:t>. m</a:t>
            </a:r>
            <a:r>
              <a:rPr lang="es-CO" sz="950" spc="-30" dirty="0">
                <a:solidFill>
                  <a:schemeClr val="tx1">
                    <a:lumMod val="75000"/>
                    <a:lumOff val="25000"/>
                  </a:schemeClr>
                </a:solidFill>
                <a:latin typeface="Arial Narrow" panose="020B0606020202030204" pitchFamily="34" charset="0"/>
              </a:rPr>
              <a:t>. del </a:t>
            </a:r>
            <a:r>
              <a:rPr lang="es-CO" sz="950" spc="-30" dirty="0" smtClean="0">
                <a:solidFill>
                  <a:schemeClr val="tx1">
                    <a:lumMod val="75000"/>
                    <a:lumOff val="25000"/>
                  </a:schemeClr>
                </a:solidFill>
                <a:latin typeface="Arial Narrow" panose="020B0606020202030204" pitchFamily="34" charset="0"/>
              </a:rPr>
              <a:t>día martes 26 </a:t>
            </a:r>
            <a:r>
              <a:rPr lang="es-CO" sz="950" spc="-30" dirty="0">
                <a:solidFill>
                  <a:schemeClr val="tx1">
                    <a:lumMod val="75000"/>
                    <a:lumOff val="25000"/>
                  </a:schemeClr>
                </a:solidFill>
                <a:latin typeface="Arial Narrow" panose="020B0606020202030204" pitchFamily="34" charset="0"/>
              </a:rPr>
              <a:t>de </a:t>
            </a:r>
            <a:r>
              <a:rPr lang="es-CO" sz="950" spc="-30" dirty="0" smtClean="0">
                <a:solidFill>
                  <a:schemeClr val="tx1">
                    <a:lumMod val="75000"/>
                    <a:lumOff val="25000"/>
                  </a:schemeClr>
                </a:solidFill>
                <a:latin typeface="Arial Narrow" panose="020B0606020202030204" pitchFamily="34" charset="0"/>
              </a:rPr>
              <a:t>diciembre </a:t>
            </a:r>
            <a:r>
              <a:rPr lang="es-CO" sz="950" spc="-30" dirty="0">
                <a:solidFill>
                  <a:schemeClr val="tx1">
                    <a:lumMod val="75000"/>
                    <a:lumOff val="25000"/>
                  </a:schemeClr>
                </a:solidFill>
                <a:latin typeface="Arial Narrow" panose="020B0606020202030204" pitchFamily="34" charset="0"/>
              </a:rPr>
              <a:t>de 2017.</a:t>
            </a:r>
          </a:p>
        </p:txBody>
      </p:sp>
      <p:cxnSp>
        <p:nvCxnSpPr>
          <p:cNvPr id="10" name="Conector recto 9"/>
          <p:cNvCxnSpPr/>
          <p:nvPr/>
        </p:nvCxnSpPr>
        <p:spPr>
          <a:xfrm>
            <a:off x="3218458" y="1506100"/>
            <a:ext cx="0" cy="4950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 y="2304175"/>
            <a:ext cx="3187974" cy="3644087"/>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87" y="2304175"/>
            <a:ext cx="3187974" cy="3644087"/>
          </a:xfrm>
          <a:prstGeom prst="rect">
            <a:avLst/>
          </a:prstGeom>
        </p:spPr>
      </p:pic>
    </p:spTree>
    <p:extLst>
      <p:ext uri="{BB962C8B-B14F-4D97-AF65-F5344CB8AC3E}">
        <p14:creationId xmlns:p14="http://schemas.microsoft.com/office/powerpoint/2010/main" val="1406950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21836</TotalTime>
  <Words>6233</Words>
  <Application>Microsoft Office PowerPoint</Application>
  <PresentationFormat>Personalizado</PresentationFormat>
  <Paragraphs>324</Paragraphs>
  <Slides>21</Slides>
  <Notes>0</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21</vt:i4>
      </vt:variant>
    </vt:vector>
  </HeadingPairs>
  <TitlesOfParts>
    <vt:vector size="35" baseType="lpstr">
      <vt:lpstr>PMingLiU</vt:lpstr>
      <vt:lpstr>Arial</vt:lpstr>
      <vt:lpstr>Arial Narrow</vt:lpstr>
      <vt:lpstr>ArialNarrow</vt:lpstr>
      <vt:lpstr>Calibri</vt:lpstr>
      <vt:lpstr>Calibri Light</vt:lpstr>
      <vt:lpstr>Cambria</vt:lpstr>
      <vt:lpstr>Times New Roman</vt:lpstr>
      <vt:lpstr>Verdana</vt:lpstr>
      <vt:lpstr>Wingdings</vt:lpstr>
      <vt:lpstr>Tema de Office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 Ootory</dc:creator>
  <cp:lastModifiedBy>Benjamin Rodriguez Amaya</cp:lastModifiedBy>
  <cp:revision>3833</cp:revision>
  <cp:lastPrinted>2016-04-12T13:55:03Z</cp:lastPrinted>
  <dcterms:created xsi:type="dcterms:W3CDTF">2015-07-24T16:23:26Z</dcterms:created>
  <dcterms:modified xsi:type="dcterms:W3CDTF">2017-12-26T17:21:13Z</dcterms:modified>
</cp:coreProperties>
</file>